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58"/>
  </p:notesMasterIdLst>
  <p:handoutMasterIdLst>
    <p:handoutMasterId r:id="rId59"/>
  </p:handoutMasterIdLst>
  <p:sldIdLst>
    <p:sldId id="259" r:id="rId3"/>
    <p:sldId id="1289" r:id="rId4"/>
    <p:sldId id="1299" r:id="rId5"/>
    <p:sldId id="1290" r:id="rId6"/>
    <p:sldId id="1300" r:id="rId7"/>
    <p:sldId id="1298" r:id="rId8"/>
    <p:sldId id="1302" r:id="rId9"/>
    <p:sldId id="1301" r:id="rId10"/>
    <p:sldId id="1303" r:id="rId11"/>
    <p:sldId id="1291" r:id="rId12"/>
    <p:sldId id="1304" r:id="rId13"/>
    <p:sldId id="1305" r:id="rId14"/>
    <p:sldId id="1306" r:id="rId15"/>
    <p:sldId id="1292" r:id="rId16"/>
    <p:sldId id="1308" r:id="rId17"/>
    <p:sldId id="1309" r:id="rId18"/>
    <p:sldId id="1310" r:id="rId19"/>
    <p:sldId id="1307" r:id="rId20"/>
    <p:sldId id="1295" r:id="rId21"/>
    <p:sldId id="1312" r:id="rId22"/>
    <p:sldId id="1314" r:id="rId23"/>
    <p:sldId id="1313" r:id="rId24"/>
    <p:sldId id="1315" r:id="rId25"/>
    <p:sldId id="1316" r:id="rId26"/>
    <p:sldId id="1317" r:id="rId27"/>
    <p:sldId id="1318" r:id="rId28"/>
    <p:sldId id="1293" r:id="rId29"/>
    <p:sldId id="1311" r:id="rId30"/>
    <p:sldId id="1319" r:id="rId31"/>
    <p:sldId id="1320" r:id="rId32"/>
    <p:sldId id="1321" r:id="rId33"/>
    <p:sldId id="1322" r:id="rId34"/>
    <p:sldId id="1323" r:id="rId35"/>
    <p:sldId id="1325" r:id="rId36"/>
    <p:sldId id="1324" r:id="rId37"/>
    <p:sldId id="1326" r:id="rId38"/>
    <p:sldId id="1327" r:id="rId39"/>
    <p:sldId id="1328" r:id="rId40"/>
    <p:sldId id="1329" r:id="rId41"/>
    <p:sldId id="1330" r:id="rId42"/>
    <p:sldId id="1331" r:id="rId43"/>
    <p:sldId id="1332" r:id="rId44"/>
    <p:sldId id="1333" r:id="rId45"/>
    <p:sldId id="1334" r:id="rId46"/>
    <p:sldId id="1335" r:id="rId47"/>
    <p:sldId id="1336" r:id="rId48"/>
    <p:sldId id="1048" r:id="rId49"/>
    <p:sldId id="1338" r:id="rId50"/>
    <p:sldId id="1337" r:id="rId51"/>
    <p:sldId id="1288" r:id="rId52"/>
    <p:sldId id="1339" r:id="rId53"/>
    <p:sldId id="1340" r:id="rId54"/>
    <p:sldId id="1341" r:id="rId55"/>
    <p:sldId id="1342" r:id="rId56"/>
    <p:sldId id="1228"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EE8F0"/>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4573" autoAdjust="0"/>
  </p:normalViewPr>
  <p:slideViewPr>
    <p:cSldViewPr snapToGrid="0" showGuides="1">
      <p:cViewPr varScale="1">
        <p:scale>
          <a:sx n="73" d="100"/>
          <a:sy n="73" d="100"/>
        </p:scale>
        <p:origin x="1546"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2/1/2022</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lesson covers</a:t>
            </a:r>
          </a:p>
          <a:p>
            <a:r>
              <a:rPr lang="en-US" dirty="0"/>
              <a:t>Analyzing UI components to determine their </a:t>
            </a:r>
            <a:r>
              <a:rPr lang="en-US" dirty="0" err="1"/>
              <a:t>GraphQL</a:t>
            </a:r>
            <a:r>
              <a:rPr lang="en-US" dirty="0"/>
              <a:t> data requirements</a:t>
            </a:r>
          </a:p>
          <a:p>
            <a:r>
              <a:rPr lang="en-US" dirty="0"/>
              <a:t>Performing Ajax POST requests for </a:t>
            </a:r>
            <a:r>
              <a:rPr lang="en-US" dirty="0" err="1"/>
              <a:t>GraphQL</a:t>
            </a:r>
            <a:r>
              <a:rPr lang="en-US" dirty="0"/>
              <a:t> operations</a:t>
            </a:r>
          </a:p>
          <a:p>
            <a:r>
              <a:rPr lang="en-US" dirty="0"/>
              <a:t>Using tokens in request headers to identify the API consumer</a:t>
            </a:r>
          </a:p>
          <a:p>
            <a:r>
              <a:rPr lang="en-US" dirty="0"/>
              <a:t>Using fragments to make every UI component responsible for its own data requirements</a:t>
            </a:r>
          </a:p>
          <a:p>
            <a:r>
              <a:rPr lang="en-US" dirty="0"/>
              <a:t>Using </a:t>
            </a:r>
            <a:r>
              <a:rPr lang="en-US" dirty="0" err="1"/>
              <a:t>GraphQL</a:t>
            </a:r>
            <a:r>
              <a:rPr lang="en-US" dirty="0"/>
              <a:t> features to simplify and generalize the UI code</a:t>
            </a:r>
          </a:p>
          <a:p>
            <a:r>
              <a:rPr lang="en-US" dirty="0"/>
              <a:t>In the last lesson, we finished the implementation of the </a:t>
            </a:r>
            <a:r>
              <a:rPr lang="en-US" dirty="0" err="1"/>
              <a:t>AZdev</a:t>
            </a:r>
            <a:r>
              <a:rPr lang="en-US" dirty="0"/>
              <a:t> </a:t>
            </a:r>
            <a:r>
              <a:rPr lang="en-US" dirty="0" err="1"/>
              <a:t>GraphQL</a:t>
            </a:r>
            <a:r>
              <a:rPr lang="en-US" dirty="0"/>
              <a:t> API service. It’s now time to explore how to use that API practically in a frontend web application.</a:t>
            </a:r>
          </a:p>
          <a:p>
            <a:endParaRPr lang="en-US" dirty="0"/>
          </a:p>
          <a:p>
            <a:r>
              <a:rPr lang="en-US" dirty="0"/>
              <a:t>When it comes to using </a:t>
            </a:r>
            <a:r>
              <a:rPr lang="en-US" dirty="0" err="1"/>
              <a:t>GraphQL</a:t>
            </a:r>
            <a:r>
              <a:rPr lang="en-US" dirty="0"/>
              <a:t> in web applications, you can use it either directly with a simple Ajax library (like </a:t>
            </a:r>
            <a:r>
              <a:rPr lang="en-US" dirty="0" err="1"/>
              <a:t>axios</a:t>
            </a:r>
            <a:r>
              <a:rPr lang="en-US" dirty="0"/>
              <a:t> or fetch) or with a fully featured </a:t>
            </a:r>
            <a:r>
              <a:rPr lang="en-US" dirty="0" err="1"/>
              <a:t>GraphQL</a:t>
            </a:r>
            <a:r>
              <a:rPr lang="en-US" dirty="0"/>
              <a:t> client (like Relay or Apollo) to manage all </a:t>
            </a:r>
            <a:r>
              <a:rPr lang="en-US" dirty="0" err="1"/>
              <a:t>GraphQL</a:t>
            </a:r>
            <a:r>
              <a:rPr lang="en-US" dirty="0"/>
              <a:t> communications. We’ll explore using a </a:t>
            </a:r>
            <a:r>
              <a:rPr lang="en-US" dirty="0" err="1"/>
              <a:t>GraphQL</a:t>
            </a:r>
            <a:r>
              <a:rPr lang="en-US" dirty="0"/>
              <a:t> API with client libraries in the next lesson. In this lesson, we will start by exploring how to use the </a:t>
            </a:r>
            <a:r>
              <a:rPr lang="en-US" dirty="0" err="1"/>
              <a:t>AZdev</a:t>
            </a:r>
            <a:r>
              <a:rPr lang="en-US" dirty="0"/>
              <a:t> </a:t>
            </a:r>
            <a:r>
              <a:rPr lang="en-US" dirty="0" err="1"/>
              <a:t>GraphQL</a:t>
            </a:r>
            <a:r>
              <a:rPr lang="en-US" dirty="0"/>
              <a:t> API without a client library. However, to make this example as close as possible to a real-life project, we’re going to use a UI library to manage what happens in the browser.</a:t>
            </a:r>
          </a:p>
        </p:txBody>
      </p:sp>
    </p:spTree>
    <p:extLst>
      <p:ext uri="{BB962C8B-B14F-4D97-AF65-F5344CB8AC3E}">
        <p14:creationId xmlns:p14="http://schemas.microsoft.com/office/powerpoint/2010/main" val="1180416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946620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fontAlgn="base"/>
            <a:r>
              <a:rPr lang="en-US" dirty="0">
                <a:uFillTx/>
              </a:rPr>
              <a:t>To make a </a:t>
            </a:r>
            <a:r>
              <a:rPr lang="en-US" dirty="0" err="1">
                <a:uFillTx/>
              </a:rPr>
              <a:t>GraphQL</a:t>
            </a:r>
            <a:r>
              <a:rPr lang="en-US" dirty="0">
                <a:uFillTx/>
              </a:rPr>
              <a:t> request from a web application, we need to invoke an Ajax HTTP call. Remember that we made our </a:t>
            </a:r>
            <a:r>
              <a:rPr lang="en-US" dirty="0" err="1">
                <a:uFillTx/>
              </a:rPr>
              <a:t>GraphQL</a:t>
            </a:r>
            <a:r>
              <a:rPr lang="en-US" dirty="0">
                <a:uFillTx/>
              </a:rPr>
              <a:t> service available through HTTP POST requests.</a:t>
            </a:r>
          </a:p>
          <a:p>
            <a:pPr algn="l" fontAlgn="base"/>
            <a:endParaRPr lang="en-US" dirty="0">
              <a:uFillTx/>
            </a:endParaRPr>
          </a:p>
          <a:p>
            <a:pPr algn="l" fontAlgn="base"/>
            <a:r>
              <a:rPr lang="en-US" dirty="0">
                <a:uFillTx/>
              </a:rPr>
              <a:t>Up to this point, we’ve been sending these POST requests through the </a:t>
            </a:r>
            <a:r>
              <a:rPr lang="en-US" dirty="0" err="1">
                <a:uFillTx/>
              </a:rPr>
              <a:t>GraphiQL</a:t>
            </a:r>
            <a:r>
              <a:rPr lang="en-US" dirty="0">
                <a:uFillTx/>
              </a:rPr>
              <a:t> editor. Under the hood, the </a:t>
            </a:r>
            <a:r>
              <a:rPr lang="en-US" dirty="0" err="1">
                <a:uFillTx/>
              </a:rPr>
              <a:t>GraphiQL</a:t>
            </a:r>
            <a:r>
              <a:rPr lang="en-US" dirty="0">
                <a:uFillTx/>
              </a:rPr>
              <a:t> editor issues Ajax calls in the background when you execute any document there.</a:t>
            </a:r>
          </a:p>
          <a:p>
            <a:pPr algn="l" fontAlgn="base"/>
            <a:endParaRPr lang="en-US" dirty="0">
              <a:uFillTx/>
            </a:endParaRPr>
          </a:p>
          <a:p>
            <a:pPr algn="l" fontAlgn="base"/>
            <a:r>
              <a:rPr lang="en-US" dirty="0">
                <a:uFillTx/>
              </a:rPr>
              <a:t>Modern browsers have native APIs to make Ajax requests. For example, browsers today come with a built-in fetch method that can be used to invoke any type of HTTP Ajax requests. However, if you need to support older browsers, you cannot use fetch directly, but you can use a library that wraps the native API or </a:t>
            </a:r>
            <a:r>
              <a:rPr lang="en-US" dirty="0" err="1">
                <a:uFillTx/>
              </a:rPr>
              <a:t>polyfills</a:t>
            </a:r>
            <a:r>
              <a:rPr lang="en-US" dirty="0">
                <a:uFillTx/>
              </a:rPr>
              <a:t> it if it doesn’t exist. One common option is cross-fetch, as it will also allow you to do data fetching from Node.js; that’s something you’ll need if you plan to do any server-side rendering of your web applications. We’ll use it; it’s already part of this project’s dependencies.</a:t>
            </a:r>
          </a:p>
          <a:p>
            <a:pPr algn="l" fontAlgn="base"/>
            <a:endParaRPr lang="en-US" dirty="0">
              <a:uFillTx/>
            </a:endParaRPr>
          </a:p>
          <a:p>
            <a:pPr algn="l" fontAlgn="base"/>
            <a:r>
              <a:rPr lang="en-US" dirty="0">
                <a:uFillTx/>
              </a:rPr>
              <a:t>Let’s do a test </a:t>
            </a:r>
            <a:r>
              <a:rPr lang="en-US" dirty="0" err="1">
                <a:uFillTx/>
              </a:rPr>
              <a:t>GraphQL</a:t>
            </a:r>
            <a:r>
              <a:rPr lang="en-US" dirty="0">
                <a:uFillTx/>
              </a:rPr>
              <a:t> request. Remember the </a:t>
            </a:r>
            <a:r>
              <a:rPr lang="en-US" dirty="0" err="1">
                <a:uFillTx/>
              </a:rPr>
              <a:t>currentTime</a:t>
            </a:r>
            <a:r>
              <a:rPr lang="en-US" dirty="0">
                <a:uFillTx/>
              </a:rPr>
              <a:t> field we started with back in lesson 5? Let’s make the app temporarily console.log it when it loads.</a:t>
            </a:r>
          </a:p>
          <a:p>
            <a:pPr algn="l" fontAlgn="base"/>
            <a:endParaRPr lang="en-US" dirty="0">
              <a:uFillTx/>
            </a:endParaRPr>
          </a:p>
          <a:p>
            <a:pPr algn="l" fontAlgn="base"/>
            <a:r>
              <a:rPr lang="en-US" dirty="0">
                <a:uFillTx/>
              </a:rPr>
              <a:t>Make the following temporary code changes to the Home component (in web/</a:t>
            </a:r>
            <a:r>
              <a:rPr lang="en-US" dirty="0" err="1">
                <a:uFillTx/>
              </a:rPr>
              <a:t>src</a:t>
            </a:r>
            <a:r>
              <a:rPr lang="en-US" dirty="0">
                <a:uFillTx/>
              </a:rPr>
              <a:t>/ components/Home.js).</a:t>
            </a:r>
          </a:p>
          <a:p>
            <a:pPr algn="l" fontAlgn="base"/>
            <a:endParaRPr lang="en-US" dirty="0">
              <a:uFillTx/>
            </a:endParaRPr>
          </a:p>
          <a:p>
            <a:pPr algn="l" fontAlgn="base"/>
            <a:r>
              <a:rPr lang="en-US" dirty="0">
                <a:uFillTx/>
              </a:rPr>
              <a:t>This code assumes that the already defined request function receives a </a:t>
            </a:r>
            <a:r>
              <a:rPr lang="en-US" dirty="0" err="1">
                <a:uFillTx/>
              </a:rPr>
              <a:t>GraphQL</a:t>
            </a:r>
            <a:r>
              <a:rPr lang="en-US" dirty="0">
                <a:uFillTx/>
              </a:rPr>
              <a:t> request text (like a query or mutation) and returns the </a:t>
            </a:r>
            <a:r>
              <a:rPr lang="en-US" dirty="0" err="1">
                <a:uFillTx/>
              </a:rPr>
              <a:t>GraphQL</a:t>
            </a:r>
            <a:r>
              <a:rPr lang="en-US" dirty="0">
                <a:uFillTx/>
              </a:rPr>
              <a:t> response object (which has data and errors attributes).</a:t>
            </a:r>
            <a:endParaRPr dirty="0">
              <a:uFillTx/>
            </a:endParaRPr>
          </a:p>
        </p:txBody>
      </p:sp>
    </p:spTree>
    <p:extLst>
      <p:ext uri="{BB962C8B-B14F-4D97-AF65-F5344CB8AC3E}">
        <p14:creationId xmlns:p14="http://schemas.microsoft.com/office/powerpoint/2010/main" val="724656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The request function’s skeleton is already defined in web/</a:t>
            </a:r>
            <a:r>
              <a:rPr lang="en-US" b="0" i="0" dirty="0" err="1">
                <a:solidFill>
                  <a:srgbClr val="222222"/>
                </a:solidFill>
                <a:effectLst/>
                <a:latin typeface="inherit"/>
              </a:rPr>
              <a:t>src</a:t>
            </a:r>
            <a:r>
              <a:rPr lang="en-US" b="0" i="0" dirty="0">
                <a:solidFill>
                  <a:srgbClr val="222222"/>
                </a:solidFill>
                <a:effectLst/>
                <a:latin typeface="inherit"/>
              </a:rPr>
              <a:t>/store.js. The function has to submit the Ajax POST request to the </a:t>
            </a:r>
            <a:r>
              <a:rPr lang="en-US" b="0" i="0" dirty="0" err="1">
                <a:solidFill>
                  <a:srgbClr val="222222"/>
                </a:solidFill>
                <a:effectLst/>
                <a:latin typeface="inherit"/>
              </a:rPr>
              <a:t>GraphQL</a:t>
            </a:r>
            <a:r>
              <a:rPr lang="en-US" b="0" i="0" dirty="0">
                <a:solidFill>
                  <a:srgbClr val="222222"/>
                </a:solidFill>
                <a:effectLst/>
                <a:latin typeface="inherit"/>
              </a:rPr>
              <a:t> service endpoint and return the response object. It needs to include </a:t>
            </a:r>
            <a:r>
              <a:rPr lang="en-US" b="0" i="0" dirty="0" err="1">
                <a:solidFill>
                  <a:srgbClr val="222222"/>
                </a:solidFill>
                <a:effectLst/>
                <a:latin typeface="inherit"/>
              </a:rPr>
              <a:t>requestText</a:t>
            </a:r>
            <a:r>
              <a:rPr lang="en-US" b="0" i="0" dirty="0">
                <a:solidFill>
                  <a:srgbClr val="222222"/>
                </a:solidFill>
                <a:effectLst/>
                <a:latin typeface="inherit"/>
              </a:rPr>
              <a:t> (its first argument) and any variables as well (second argument). Here’s a basic implementation.</a:t>
            </a:r>
          </a:p>
          <a:p>
            <a:pPr algn="l"/>
            <a:endParaRPr lang="en-US" b="0" i="0" dirty="0">
              <a:solidFill>
                <a:srgbClr val="222222"/>
              </a:solidFill>
              <a:effectLst/>
              <a:latin typeface="inherit"/>
            </a:endParaRPr>
          </a:p>
          <a:p>
            <a:pPr algn="l"/>
            <a:r>
              <a:rPr lang="en-US" b="0" i="0" dirty="0">
                <a:solidFill>
                  <a:srgbClr val="222222"/>
                </a:solidFill>
                <a:effectLst/>
                <a:latin typeface="inherit"/>
              </a:rPr>
              <a:t>If you’re using the default port for the </a:t>
            </a:r>
            <a:r>
              <a:rPr lang="en-US" b="0" i="0" dirty="0" err="1">
                <a:solidFill>
                  <a:srgbClr val="222222"/>
                </a:solidFill>
                <a:effectLst/>
                <a:latin typeface="inherit"/>
              </a:rPr>
              <a:t>GraphQL</a:t>
            </a:r>
            <a:r>
              <a:rPr lang="en-US" b="0" i="0" dirty="0">
                <a:solidFill>
                  <a:srgbClr val="222222"/>
                </a:solidFill>
                <a:effectLst/>
                <a:latin typeface="inherit"/>
              </a:rPr>
              <a:t> API service, you don’t need to do anything. If you used a different port, then you have to specify your new GRAPHQL_ SERVER_URL in the web/</a:t>
            </a:r>
            <a:r>
              <a:rPr lang="en-US" b="0" i="0" dirty="0" err="1">
                <a:solidFill>
                  <a:srgbClr val="222222"/>
                </a:solidFill>
                <a:effectLst/>
                <a:latin typeface="inherit"/>
              </a:rPr>
              <a:t>src</a:t>
            </a:r>
            <a:r>
              <a:rPr lang="en-US" b="0" i="0" dirty="0">
                <a:solidFill>
                  <a:srgbClr val="222222"/>
                </a:solidFill>
                <a:effectLst/>
                <a:latin typeface="inherit"/>
              </a:rPr>
              <a:t>/config.js file.</a:t>
            </a:r>
          </a:p>
          <a:p>
            <a:pPr algn="l"/>
            <a:r>
              <a:rPr lang="en-US" b="0" i="0" dirty="0">
                <a:solidFill>
                  <a:srgbClr val="222222"/>
                </a:solidFill>
                <a:effectLst/>
                <a:latin typeface="inherit"/>
              </a:rPr>
              <a:t>The code in listing 9.3 sends an Ajax POST request to the </a:t>
            </a:r>
            <a:r>
              <a:rPr lang="en-US" b="0" i="0" dirty="0" err="1">
                <a:solidFill>
                  <a:srgbClr val="222222"/>
                </a:solidFill>
                <a:effectLst/>
                <a:latin typeface="inherit"/>
              </a:rPr>
              <a:t>GraphQL</a:t>
            </a:r>
            <a:r>
              <a:rPr lang="en-US" b="0" i="0" dirty="0">
                <a:solidFill>
                  <a:srgbClr val="222222"/>
                </a:solidFill>
                <a:effectLst/>
                <a:latin typeface="inherit"/>
              </a:rPr>
              <a:t> service endpoint. The </a:t>
            </a:r>
            <a:r>
              <a:rPr lang="en-US" b="0" i="0" dirty="0" err="1">
                <a:solidFill>
                  <a:srgbClr val="222222"/>
                </a:solidFill>
                <a:effectLst/>
                <a:latin typeface="inherit"/>
              </a:rPr>
              <a:t>requestText</a:t>
            </a:r>
            <a:r>
              <a:rPr lang="en-US" b="0" i="0" dirty="0">
                <a:solidFill>
                  <a:srgbClr val="222222"/>
                </a:solidFill>
                <a:effectLst/>
                <a:latin typeface="inherit"/>
              </a:rPr>
              <a:t> argument, which is passed as { </a:t>
            </a:r>
            <a:r>
              <a:rPr lang="en-US" b="0" i="0" dirty="0" err="1">
                <a:solidFill>
                  <a:srgbClr val="222222"/>
                </a:solidFill>
                <a:effectLst/>
                <a:latin typeface="inherit"/>
              </a:rPr>
              <a:t>currentTime</a:t>
            </a:r>
            <a:r>
              <a:rPr lang="en-US" b="0" i="0" dirty="0">
                <a:solidFill>
                  <a:srgbClr val="222222"/>
                </a:solidFill>
                <a:effectLst/>
                <a:latin typeface="inherit"/>
              </a:rPr>
              <a:t> } from the Home component (listing 9.2), is sent as the query variable, which is the default variable that represents a </a:t>
            </a:r>
            <a:r>
              <a:rPr lang="en-US" b="0" i="0" dirty="0" err="1">
                <a:solidFill>
                  <a:srgbClr val="222222"/>
                </a:solidFill>
                <a:effectLst/>
                <a:latin typeface="inherit"/>
              </a:rPr>
              <a:t>GraphQL</a:t>
            </a:r>
            <a:r>
              <a:rPr lang="en-US" b="0" i="0" dirty="0">
                <a:solidFill>
                  <a:srgbClr val="222222"/>
                </a:solidFill>
                <a:effectLst/>
                <a:latin typeface="inherit"/>
              </a:rPr>
              <a:t> request text in the server HTTP handler (</a:t>
            </a:r>
            <a:r>
              <a:rPr lang="en-US" b="0" i="0" dirty="0" err="1">
                <a:solidFill>
                  <a:srgbClr val="222222"/>
                </a:solidFill>
                <a:effectLst/>
                <a:latin typeface="inherit"/>
              </a:rPr>
              <a:t>graphqlHTTP</a:t>
            </a:r>
            <a:r>
              <a:rPr lang="en-US" b="0" i="0" dirty="0">
                <a:solidFill>
                  <a:srgbClr val="222222"/>
                </a:solidFill>
                <a:effectLst/>
                <a:latin typeface="inherit"/>
              </a:rPr>
              <a:t>) that we defined in lesson 5.</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This implementation of the request function is a simple happy path that expects a successful response. A more practical implementation will include error handling. I’ll leave the simple call here, as we’re going to replace this function in the next lesson.</a:t>
            </a:r>
          </a:p>
          <a:p>
            <a:pPr algn="l"/>
            <a:endParaRPr lang="en-US" b="0" i="0" dirty="0">
              <a:solidFill>
                <a:srgbClr val="222222"/>
              </a:solidFill>
              <a:effectLst/>
              <a:latin typeface="inherit"/>
            </a:endParaRPr>
          </a:p>
        </p:txBody>
      </p:sp>
    </p:spTree>
    <p:extLst>
      <p:ext uri="{BB962C8B-B14F-4D97-AF65-F5344CB8AC3E}">
        <p14:creationId xmlns:p14="http://schemas.microsoft.com/office/powerpoint/2010/main" val="146522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Working with all </a:t>
            </a:r>
            <a:r>
              <a:rPr lang="en-US" dirty="0" err="1">
                <a:uFillTx/>
              </a:rPr>
              <a:t>GraphQL</a:t>
            </a:r>
            <a:r>
              <a:rPr lang="en-US" dirty="0">
                <a:uFillTx/>
              </a:rPr>
              <a:t> requests is really similar to this simple request. You make an Ajax request call, supplying a query or mutation operation text (and you include the variables that the operation uses). Then you do something with the resolved data response.</a:t>
            </a:r>
          </a:p>
          <a:p>
            <a:pPr algn="l" fontAlgn="base"/>
            <a:endParaRPr lang="en-US" dirty="0">
              <a:uFillTx/>
            </a:endParaRPr>
          </a:p>
          <a:p>
            <a:pPr algn="l" fontAlgn="base"/>
            <a:r>
              <a:rPr lang="en-US" dirty="0">
                <a:uFillTx/>
              </a:rPr>
              <a:t>There are really no special tricks to using </a:t>
            </a:r>
            <a:r>
              <a:rPr lang="en-US" dirty="0" err="1">
                <a:uFillTx/>
              </a:rPr>
              <a:t>GraphQL</a:t>
            </a:r>
            <a:r>
              <a:rPr lang="en-US" dirty="0">
                <a:uFillTx/>
              </a:rPr>
              <a:t> directly without a client. You just need to make Ajax calls and handle their responses! However, there are some special tricks to organize your </a:t>
            </a:r>
            <a:r>
              <a:rPr lang="en-US" dirty="0" err="1">
                <a:uFillTx/>
              </a:rPr>
              <a:t>GraphQL</a:t>
            </a:r>
            <a:r>
              <a:rPr lang="en-US" dirty="0">
                <a:uFillTx/>
              </a:rPr>
              <a:t> client code in a readable and maintainable way. We’ll cover a few of them in this lesson.</a:t>
            </a:r>
          </a:p>
          <a:p>
            <a:pPr algn="l" fontAlgn="base"/>
            <a:endParaRPr lang="en-US" dirty="0">
              <a:uFillTx/>
            </a:endParaRPr>
          </a:p>
          <a:p>
            <a:pPr algn="l" fontAlgn="base"/>
            <a:r>
              <a:rPr lang="en-US" dirty="0">
                <a:uFillTx/>
              </a:rPr>
              <a:t>Now that we know things are working well, remove the test request code we added in the Home component (in the </a:t>
            </a:r>
            <a:r>
              <a:rPr lang="en-US" dirty="0" err="1">
                <a:uFillTx/>
              </a:rPr>
              <a:t>useEffect</a:t>
            </a:r>
            <a:r>
              <a:rPr lang="en-US" dirty="0">
                <a:uFillTx/>
              </a:rPr>
              <a:t> function). Instead, let’s figure out the official data request (to fetch a list of the latest Task records) that we have to do in that </a:t>
            </a:r>
            <a:r>
              <a:rPr lang="en-US" dirty="0" err="1">
                <a:uFillTx/>
              </a:rPr>
              <a:t>useEffect</a:t>
            </a:r>
            <a:r>
              <a:rPr lang="en-US" dirty="0">
                <a:uFillTx/>
              </a:rPr>
              <a:t> function.</a:t>
            </a:r>
            <a:endParaRPr dirty="0">
              <a:uFillTx/>
            </a:endParaRPr>
          </a:p>
        </p:txBody>
      </p:sp>
    </p:spTree>
    <p:extLst>
      <p:ext uri="{BB962C8B-B14F-4D97-AF65-F5344CB8AC3E}">
        <p14:creationId xmlns:p14="http://schemas.microsoft.com/office/powerpoint/2010/main" val="1442739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35574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Home component is already wired to display a list of mock Task records in the UI. We now need to issue a </a:t>
            </a:r>
            <a:r>
              <a:rPr lang="en-US" dirty="0" err="1">
                <a:uFillTx/>
              </a:rPr>
              <a:t>GraphQL</a:t>
            </a:r>
            <a:r>
              <a:rPr lang="en-US" dirty="0">
                <a:uFillTx/>
              </a:rPr>
              <a:t> query that will get information from the </a:t>
            </a:r>
            <a:r>
              <a:rPr lang="en-US" dirty="0" err="1">
                <a:uFillTx/>
              </a:rPr>
              <a:t>GraphQL</a:t>
            </a:r>
            <a:r>
              <a:rPr lang="en-US" dirty="0">
                <a:uFillTx/>
              </a:rPr>
              <a:t> service about actual Task records and use the response data to replace the mock object.</a:t>
            </a:r>
          </a:p>
          <a:p>
            <a:pPr algn="l" fontAlgn="base"/>
            <a:endParaRPr lang="en-US" dirty="0">
              <a:uFillTx/>
            </a:endParaRPr>
          </a:p>
          <a:p>
            <a:pPr algn="l" fontAlgn="base"/>
            <a:r>
              <a:rPr lang="en-US" dirty="0">
                <a:uFillTx/>
              </a:rPr>
              <a:t>The </a:t>
            </a:r>
            <a:r>
              <a:rPr lang="en-US" dirty="0" err="1">
                <a:uFillTx/>
              </a:rPr>
              <a:t>GraphQL</a:t>
            </a:r>
            <a:r>
              <a:rPr lang="en-US" dirty="0">
                <a:uFillTx/>
              </a:rPr>
              <a:t> root field we designed for this page is </a:t>
            </a:r>
            <a:r>
              <a:rPr lang="en-US" dirty="0" err="1">
                <a:uFillTx/>
              </a:rPr>
              <a:t>taskMainList</a:t>
            </a:r>
            <a:r>
              <a:rPr lang="en-US" dirty="0">
                <a:uFillTx/>
              </a:rPr>
              <a:t>. You can look at the code in web/</a:t>
            </a:r>
            <a:r>
              <a:rPr lang="en-US" dirty="0" err="1">
                <a:uFillTx/>
              </a:rPr>
              <a:t>src</a:t>
            </a:r>
            <a:r>
              <a:rPr lang="en-US" dirty="0">
                <a:uFillTx/>
              </a:rPr>
              <a:t>/components/Home.js to see what subfields must be included in this </a:t>
            </a:r>
            <a:r>
              <a:rPr lang="en-US" dirty="0" err="1">
                <a:uFillTx/>
              </a:rPr>
              <a:t>taskMainList</a:t>
            </a:r>
            <a:r>
              <a:rPr lang="en-US" dirty="0">
                <a:uFillTx/>
              </a:rPr>
              <a:t> query. The structure of the data required for this view is the same as that for the </a:t>
            </a:r>
            <a:r>
              <a:rPr lang="en-US" dirty="0" err="1">
                <a:uFillTx/>
              </a:rPr>
              <a:t>mockTasks</a:t>
            </a:r>
            <a:r>
              <a:rPr lang="en-US" dirty="0">
                <a:uFillTx/>
              </a:rPr>
              <a:t> object.</a:t>
            </a:r>
            <a:endParaRPr dirty="0">
              <a:uFillTx/>
            </a:endParaRPr>
          </a:p>
        </p:txBody>
      </p:sp>
    </p:spTree>
    <p:extLst>
      <p:ext uri="{BB962C8B-B14F-4D97-AF65-F5344CB8AC3E}">
        <p14:creationId xmlns:p14="http://schemas.microsoft.com/office/powerpoint/2010/main" val="3835975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This </a:t>
            </a:r>
            <a:r>
              <a:rPr lang="en-US" dirty="0" err="1">
                <a:uFillTx/>
              </a:rPr>
              <a:t>taskMainList</a:t>
            </a:r>
            <a:r>
              <a:rPr lang="en-US" dirty="0">
                <a:uFillTx/>
              </a:rPr>
              <a:t> query does not need </a:t>
            </a:r>
            <a:r>
              <a:rPr lang="en-US" dirty="0" err="1">
                <a:uFillTx/>
              </a:rPr>
              <a:t>GraphQL</a:t>
            </a:r>
            <a:r>
              <a:rPr lang="en-US" dirty="0">
                <a:uFillTx/>
              </a:rPr>
              <a:t> variables. We can use its text directly in the request function.</a:t>
            </a:r>
            <a:endParaRPr dirty="0">
              <a:uFillTx/>
            </a:endParaRPr>
          </a:p>
        </p:txBody>
      </p:sp>
    </p:spTree>
    <p:extLst>
      <p:ext uri="{BB962C8B-B14F-4D97-AF65-F5344CB8AC3E}">
        <p14:creationId xmlns:p14="http://schemas.microsoft.com/office/powerpoint/2010/main" val="2369155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 it is a good practice to put the text of </a:t>
            </a:r>
            <a:r>
              <a:rPr lang="en-US" dirty="0" err="1">
                <a:uFillTx/>
              </a:rPr>
              <a:t>GraphQL</a:t>
            </a:r>
            <a:r>
              <a:rPr lang="en-US" dirty="0">
                <a:uFillTx/>
              </a:rPr>
              <a:t> operations next to the UI components that use them. Let’s do that.</a:t>
            </a:r>
          </a:p>
          <a:p>
            <a:pPr algn="l" fontAlgn="base"/>
            <a:endParaRPr lang="en-US" dirty="0">
              <a:uFillTx/>
            </a:endParaRPr>
          </a:p>
          <a:p>
            <a:pPr algn="l"/>
            <a:r>
              <a:rPr lang="en-US" b="0" i="0" dirty="0">
                <a:solidFill>
                  <a:srgbClr val="222222"/>
                </a:solidFill>
                <a:effectLst/>
                <a:latin typeface="inherit"/>
              </a:rPr>
              <a:t>We first define the query operation text (which I named TASK_MAIN_LIST to match what it returns). The all-uppercase naming convention is common but not required.</a:t>
            </a:r>
          </a:p>
          <a:p>
            <a:pPr algn="l"/>
            <a:r>
              <a:rPr lang="en-US" b="0" i="0" dirty="0">
                <a:solidFill>
                  <a:srgbClr val="222222"/>
                </a:solidFill>
                <a:effectLst/>
                <a:latin typeface="inherit"/>
              </a:rPr>
              <a:t>We then send that text to the </a:t>
            </a:r>
            <a:r>
              <a:rPr lang="en-US" b="0" i="0" dirty="0" err="1">
                <a:solidFill>
                  <a:srgbClr val="222222"/>
                </a:solidFill>
                <a:effectLst/>
                <a:latin typeface="inherit"/>
              </a:rPr>
              <a:t>GraphQL</a:t>
            </a:r>
            <a:r>
              <a:rPr lang="en-US" b="0" i="0" dirty="0">
                <a:solidFill>
                  <a:srgbClr val="222222"/>
                </a:solidFill>
                <a:effectLst/>
                <a:latin typeface="inherit"/>
              </a:rPr>
              <a:t> service (sometime in the life cycle of this component). When a successful response is returned, it will have a data property, which is an object that has a property for every root field in the query. We have only a single root field in this query (</a:t>
            </a:r>
            <a:r>
              <a:rPr lang="en-US" b="0" i="0" dirty="0" err="1">
                <a:solidFill>
                  <a:srgbClr val="222222"/>
                </a:solidFill>
                <a:effectLst/>
                <a:latin typeface="inherit"/>
              </a:rPr>
              <a:t>taskMainList</a:t>
            </a:r>
            <a:r>
              <a:rPr lang="en-US" b="0" i="0" dirty="0">
                <a:solidFill>
                  <a:srgbClr val="222222"/>
                </a:solidFill>
                <a:effectLst/>
                <a:latin typeface="inherit"/>
              </a:rPr>
              <a:t>). When we have the response (in the .then promise method), we make React aware of it (through the noted method). React will automatically update the browser’s DOM tree with the new data.</a:t>
            </a:r>
          </a:p>
          <a:p>
            <a:pPr algn="l" fontAlgn="base"/>
            <a:endParaRPr dirty="0">
              <a:uFillTx/>
            </a:endParaRPr>
          </a:p>
        </p:txBody>
      </p:sp>
    </p:spTree>
    <p:extLst>
      <p:ext uri="{BB962C8B-B14F-4D97-AF65-F5344CB8AC3E}">
        <p14:creationId xmlns:p14="http://schemas.microsoft.com/office/powerpoint/2010/main" val="3155166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In your browser, you should see the sample data Task entries listed with their author and tags information </a:t>
            </a:r>
            <a:endParaRPr dirty="0">
              <a:uFillTx/>
            </a:endParaRPr>
          </a:p>
        </p:txBody>
      </p:sp>
    </p:spTree>
    <p:extLst>
      <p:ext uri="{BB962C8B-B14F-4D97-AF65-F5344CB8AC3E}">
        <p14:creationId xmlns:p14="http://schemas.microsoft.com/office/powerpoint/2010/main" val="1269284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fontAlgn="base"/>
            <a:r>
              <a:rPr lang="en-US" dirty="0">
                <a:uFillTx/>
              </a:rPr>
              <a:t>The </a:t>
            </a:r>
            <a:r>
              <a:rPr lang="en-US" dirty="0" err="1">
                <a:uFillTx/>
              </a:rPr>
              <a:t>mockTasks</a:t>
            </a:r>
            <a:r>
              <a:rPr lang="en-US" dirty="0">
                <a:uFillTx/>
              </a:rPr>
              <a:t> object in the Home component helps us easily figure out what </a:t>
            </a:r>
            <a:r>
              <a:rPr lang="en-US" dirty="0" err="1">
                <a:uFillTx/>
              </a:rPr>
              <a:t>GraphQL</a:t>
            </a:r>
            <a:r>
              <a:rPr lang="en-US" dirty="0">
                <a:uFillTx/>
              </a:rPr>
              <a:t> fields are required for that component. But what if we did not have that object? Also, what if we did not have the UI component? Is it better to start with a UI component or with a </a:t>
            </a:r>
            <a:r>
              <a:rPr lang="en-US" dirty="0" err="1">
                <a:uFillTx/>
              </a:rPr>
              <a:t>GraphQL</a:t>
            </a:r>
            <a:r>
              <a:rPr lang="en-US" dirty="0">
                <a:uFillTx/>
              </a:rPr>
              <a:t> query text?</a:t>
            </a:r>
          </a:p>
          <a:p>
            <a:pPr algn="l" fontAlgn="base"/>
            <a:endParaRPr lang="en-US" dirty="0">
              <a:uFillTx/>
            </a:endParaRPr>
          </a:p>
          <a:p>
            <a:pPr algn="l" fontAlgn="base"/>
            <a:r>
              <a:rPr lang="en-US" dirty="0">
                <a:uFillTx/>
              </a:rPr>
              <a:t>The concept that helps me wrap my thoughts around these questions is one that we briefly touched on in previous lessons, but it’s now time to bring it to the forefront. I am talking about how every UI component (view) has specific data requirements and should be responsible for declaring those requirements. To figure out the data requirements of a view tree composed of multiple UI components, you put together the individual data requirements.</a:t>
            </a:r>
          </a:p>
          <a:p>
            <a:pPr algn="l" fontAlgn="base"/>
            <a:endParaRPr lang="en-US" dirty="0">
              <a:uFillTx/>
            </a:endParaRPr>
          </a:p>
          <a:p>
            <a:pPr algn="l" fontAlgn="base"/>
            <a:r>
              <a:rPr lang="en-US" dirty="0">
                <a:uFillTx/>
              </a:rPr>
              <a:t>For example, the data from the </a:t>
            </a:r>
            <a:r>
              <a:rPr lang="en-US" dirty="0" err="1">
                <a:uFillTx/>
              </a:rPr>
              <a:t>taskMainList</a:t>
            </a:r>
            <a:r>
              <a:rPr lang="en-US" dirty="0">
                <a:uFillTx/>
              </a:rPr>
              <a:t> operation is actually used by two UI components: Home and </a:t>
            </a:r>
            <a:r>
              <a:rPr lang="en-US" dirty="0" err="1">
                <a:uFillTx/>
              </a:rPr>
              <a:t>TaskSummary</a:t>
            </a:r>
            <a:r>
              <a:rPr lang="en-US" dirty="0">
                <a:uFillTx/>
              </a:rPr>
              <a:t>. The view tree has only these two components, and each has its own data requirements. The Home component needs the id of a Task object. There is no mention of content, </a:t>
            </a:r>
            <a:r>
              <a:rPr lang="en-US" dirty="0" err="1">
                <a:uFillTx/>
              </a:rPr>
              <a:t>author.username</a:t>
            </a:r>
            <a:r>
              <a:rPr lang="en-US" dirty="0">
                <a:uFillTx/>
              </a:rPr>
              <a:t>, or tags in the Home component. These other fields come from the data requirements of the </a:t>
            </a:r>
            <a:r>
              <a:rPr lang="en-US" dirty="0" err="1">
                <a:uFillTx/>
              </a:rPr>
              <a:t>TaskSummary</a:t>
            </a:r>
            <a:r>
              <a:rPr lang="en-US" dirty="0">
                <a:uFillTx/>
              </a:rPr>
              <a:t> component, because that component is where they are used.</a:t>
            </a:r>
          </a:p>
          <a:p>
            <a:pPr algn="l" fontAlgn="base"/>
            <a:endParaRPr lang="en-US" dirty="0">
              <a:uFillTx/>
            </a:endParaRPr>
          </a:p>
          <a:p>
            <a:pPr algn="l" fontAlgn="base"/>
            <a:r>
              <a:rPr lang="en-US" dirty="0">
                <a:uFillTx/>
              </a:rPr>
              <a:t>Take a look at the </a:t>
            </a:r>
            <a:r>
              <a:rPr lang="en-US" dirty="0" err="1">
                <a:uFillTx/>
              </a:rPr>
              <a:t>TaskSummary</a:t>
            </a:r>
            <a:r>
              <a:rPr lang="en-US" dirty="0">
                <a:uFillTx/>
              </a:rPr>
              <a:t> component (under web/</a:t>
            </a:r>
            <a:r>
              <a:rPr lang="en-US" dirty="0" err="1">
                <a:uFillTx/>
              </a:rPr>
              <a:t>src</a:t>
            </a:r>
            <a:r>
              <a:rPr lang="en-US" dirty="0">
                <a:uFillTx/>
              </a:rPr>
              <a:t>/components/ TaskSummary.js), and note the following (in bold).</a:t>
            </a:r>
          </a:p>
          <a:p>
            <a:pPr algn="l" fontAlgn="base"/>
            <a:endParaRPr lang="en-US" dirty="0">
              <a:uFillTx/>
            </a:endParaRPr>
          </a:p>
          <a:p>
            <a:pPr algn="l"/>
            <a:r>
              <a:rPr lang="en-US" b="0" i="0" dirty="0">
                <a:solidFill>
                  <a:srgbClr val="222222"/>
                </a:solidFill>
                <a:effectLst/>
                <a:latin typeface="inherit"/>
              </a:rPr>
              <a:t>Do you see the direct mapping between what variables are used in this component (the bold parts) and what </a:t>
            </a:r>
            <a:r>
              <a:rPr lang="en-US" b="0" i="0" dirty="0" err="1">
                <a:solidFill>
                  <a:srgbClr val="222222"/>
                </a:solidFill>
                <a:effectLst/>
                <a:latin typeface="inherit"/>
              </a:rPr>
              <a:t>GraphQL</a:t>
            </a:r>
            <a:r>
              <a:rPr lang="en-US" b="0" i="0" dirty="0">
                <a:solidFill>
                  <a:srgbClr val="222222"/>
                </a:solidFill>
                <a:effectLst/>
                <a:latin typeface="inherit"/>
              </a:rPr>
              <a:t> fields were included in the TASK_MAIN_LIST query in listing 9.6? We don’t have to rely on mock objects. We can use the component’s code to directly come up with its </a:t>
            </a:r>
            <a:r>
              <a:rPr lang="en-US" b="0" i="0" dirty="0" err="1">
                <a:solidFill>
                  <a:srgbClr val="222222"/>
                </a:solidFill>
                <a:effectLst/>
                <a:latin typeface="inherit"/>
              </a:rPr>
              <a:t>GraphQL</a:t>
            </a:r>
            <a:r>
              <a:rPr lang="en-US" b="0" i="0" dirty="0">
                <a:solidFill>
                  <a:srgbClr val="222222"/>
                </a:solidFill>
                <a:effectLst/>
                <a:latin typeface="inherit"/>
              </a:rPr>
              <a:t> data requirements. In fact, instead of putting the entire </a:t>
            </a:r>
            <a:r>
              <a:rPr lang="en-US" b="0" i="0" dirty="0" err="1">
                <a:solidFill>
                  <a:srgbClr val="222222"/>
                </a:solidFill>
                <a:effectLst/>
                <a:latin typeface="inherit"/>
              </a:rPr>
              <a:t>taskMainList</a:t>
            </a:r>
            <a:r>
              <a:rPr lang="en-US" b="0" i="0" dirty="0">
                <a:solidFill>
                  <a:srgbClr val="222222"/>
                </a:solidFill>
                <a:effectLst/>
                <a:latin typeface="inherit"/>
              </a:rPr>
              <a:t> query text in the Home component, let’s officially make every component declare its own data requirements. In most cases, one UI component does not care about the data requirements of its children, parents, or siblings.</a:t>
            </a:r>
          </a:p>
          <a:p>
            <a:pPr algn="l"/>
            <a:r>
              <a:rPr lang="en-US" b="0" i="0" dirty="0">
                <a:solidFill>
                  <a:srgbClr val="222222"/>
                </a:solidFill>
                <a:effectLst/>
                <a:latin typeface="inherit"/>
              </a:rPr>
              <a:t>This is where </a:t>
            </a:r>
            <a:r>
              <a:rPr lang="en-US" b="0" i="0" dirty="0" err="1">
                <a:solidFill>
                  <a:srgbClr val="222222"/>
                </a:solidFill>
                <a:effectLst/>
                <a:latin typeface="inherit"/>
              </a:rPr>
              <a:t>GraphQL</a:t>
            </a:r>
            <a:r>
              <a:rPr lang="en-US" b="0" i="0" dirty="0">
                <a:solidFill>
                  <a:srgbClr val="222222"/>
                </a:solidFill>
                <a:effectLst/>
                <a:latin typeface="inherit"/>
              </a:rPr>
              <a:t> fragments can play a role. We can make the </a:t>
            </a:r>
            <a:r>
              <a:rPr lang="en-US" b="0" i="0" dirty="0" err="1">
                <a:solidFill>
                  <a:srgbClr val="222222"/>
                </a:solidFill>
                <a:effectLst/>
                <a:latin typeface="inherit"/>
              </a:rPr>
              <a:t>TaskSummary</a:t>
            </a:r>
            <a:r>
              <a:rPr lang="en-US" b="0" i="0" dirty="0">
                <a:solidFill>
                  <a:srgbClr val="222222"/>
                </a:solidFill>
                <a:effectLst/>
                <a:latin typeface="inherit"/>
              </a:rPr>
              <a:t> component define a </a:t>
            </a:r>
            <a:r>
              <a:rPr lang="en-US" b="0" i="0" dirty="0" err="1">
                <a:solidFill>
                  <a:srgbClr val="222222"/>
                </a:solidFill>
                <a:effectLst/>
                <a:latin typeface="inherit"/>
              </a:rPr>
              <a:t>GraphQL</a:t>
            </a:r>
            <a:r>
              <a:rPr lang="en-US" b="0" i="0" dirty="0">
                <a:solidFill>
                  <a:srgbClr val="222222"/>
                </a:solidFill>
                <a:effectLst/>
                <a:latin typeface="inherit"/>
              </a:rPr>
              <a:t> fragment that declares that component’s exact data requirements and then make the Home component use that fragment to compose the main </a:t>
            </a:r>
            <a:r>
              <a:rPr lang="en-US" b="0" i="0" dirty="0" err="1">
                <a:solidFill>
                  <a:srgbClr val="222222"/>
                </a:solidFill>
                <a:effectLst/>
                <a:latin typeface="inherit"/>
              </a:rPr>
              <a:t>GraphQL</a:t>
            </a:r>
            <a:r>
              <a:rPr lang="en-US" b="0" i="0" dirty="0">
                <a:solidFill>
                  <a:srgbClr val="222222"/>
                </a:solidFill>
                <a:effectLst/>
                <a:latin typeface="inherit"/>
              </a:rPr>
              <a:t> query that’s needed to render the component (and its child component).</a:t>
            </a:r>
          </a:p>
          <a:p>
            <a:pPr algn="l" fontAlgn="base"/>
            <a:endParaRPr dirty="0">
              <a:uFillTx/>
            </a:endParaRPr>
          </a:p>
        </p:txBody>
      </p:sp>
    </p:spTree>
    <p:extLst>
      <p:ext uri="{BB962C8B-B14F-4D97-AF65-F5344CB8AC3E}">
        <p14:creationId xmlns:p14="http://schemas.microsoft.com/office/powerpoint/2010/main" val="4228347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686393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For example, we can define the following </a:t>
            </a:r>
            <a:r>
              <a:rPr lang="en-US" dirty="0" err="1">
                <a:uFillTx/>
              </a:rPr>
              <a:t>GraphQL</a:t>
            </a:r>
            <a:r>
              <a:rPr lang="en-US" dirty="0">
                <a:uFillTx/>
              </a:rPr>
              <a:t> fragment in the </a:t>
            </a:r>
            <a:r>
              <a:rPr lang="en-US" dirty="0" err="1">
                <a:uFillTx/>
              </a:rPr>
              <a:t>TaskSummary</a:t>
            </a:r>
            <a:r>
              <a:rPr lang="en-US" dirty="0">
                <a:uFillTx/>
              </a:rPr>
              <a:t> component.</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This fragment simply represents the data required to display a </a:t>
            </a:r>
            <a:r>
              <a:rPr lang="en-US" dirty="0" err="1"/>
              <a:t>TaskSummary</a:t>
            </a:r>
            <a:r>
              <a:rPr lang="en-US" b="0" i="0" dirty="0">
                <a:solidFill>
                  <a:srgbClr val="222222"/>
                </a:solidFill>
                <a:effectLst/>
                <a:latin typeface="Merriweather" panose="00000500000000000000" pitchFamily="2" charset="0"/>
              </a:rPr>
              <a:t> component instance.</a:t>
            </a:r>
            <a:endParaRPr dirty="0">
              <a:uFillTx/>
            </a:endParaRPr>
          </a:p>
        </p:txBody>
      </p:sp>
    </p:spTree>
    <p:extLst>
      <p:ext uri="{BB962C8B-B14F-4D97-AF65-F5344CB8AC3E}">
        <p14:creationId xmlns:p14="http://schemas.microsoft.com/office/powerpoint/2010/main" val="2314700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fontAlgn="base"/>
            <a:r>
              <a:rPr lang="en-US" dirty="0">
                <a:uFillTx/>
              </a:rPr>
              <a:t>Note that we exported this new constant so that other components can import and use it, which is what we now have to do in the Home component.</a:t>
            </a:r>
          </a:p>
          <a:p>
            <a:pPr algn="l" fontAlgn="base"/>
            <a:endParaRPr lang="en-US" dirty="0">
              <a:uFillTx/>
            </a:endParaRPr>
          </a:p>
          <a:p>
            <a:pPr algn="l" fontAlgn="base"/>
            <a:r>
              <a:rPr lang="en-US" dirty="0">
                <a:uFillTx/>
              </a:rPr>
              <a:t>Isn’t this a beautiful abstraction?</a:t>
            </a:r>
          </a:p>
          <a:p>
            <a:pPr algn="l" fontAlgn="base"/>
            <a:endParaRPr lang="en-US" dirty="0">
              <a:uFillTx/>
            </a:endParaRPr>
          </a:p>
          <a:p>
            <a:pPr algn="l" fontAlgn="base"/>
            <a:r>
              <a:rPr lang="en-US" dirty="0">
                <a:uFillTx/>
              </a:rPr>
              <a:t>Every component is responsible for its own part of a bigger data requirement. With this change, the Home component basically reaches out to its child (the </a:t>
            </a:r>
            <a:r>
              <a:rPr lang="en-US" dirty="0" err="1">
                <a:uFillTx/>
              </a:rPr>
              <a:t>TaskSummary</a:t>
            </a:r>
            <a:r>
              <a:rPr lang="en-US" dirty="0">
                <a:uFillTx/>
              </a:rPr>
              <a:t> component) and asks it, “What fields would you like me to fetch for you?”</a:t>
            </a:r>
          </a:p>
          <a:p>
            <a:pPr algn="l" fontAlgn="base"/>
            <a:endParaRPr lang="en-US" dirty="0">
              <a:uFillTx/>
            </a:endParaRPr>
          </a:p>
          <a:p>
            <a:pPr algn="l" fontAlgn="base"/>
            <a:r>
              <a:rPr lang="en-US" dirty="0">
                <a:uFillTx/>
              </a:rPr>
              <a:t>Furthermore, with this structure, if the </a:t>
            </a:r>
            <a:r>
              <a:rPr lang="en-US" dirty="0" err="1">
                <a:uFillTx/>
              </a:rPr>
              <a:t>TaskSummary</a:t>
            </a:r>
            <a:r>
              <a:rPr lang="en-US" dirty="0">
                <a:uFillTx/>
              </a:rPr>
              <a:t> component is modified to require more (or fewer) fields from the API service, the Home component will not need any modifications.</a:t>
            </a:r>
          </a:p>
          <a:p>
            <a:pPr algn="l" fontAlgn="base"/>
            <a:endParaRPr lang="en-US" dirty="0">
              <a:uFillTx/>
            </a:endParaRPr>
          </a:p>
          <a:p>
            <a:pPr algn="l" fontAlgn="base"/>
            <a:r>
              <a:rPr lang="en-US" dirty="0">
                <a:uFillTx/>
              </a:rPr>
              <a:t>This concept is often referred to as </a:t>
            </a:r>
            <a:r>
              <a:rPr lang="en-US" dirty="0" err="1">
                <a:uFillTx/>
              </a:rPr>
              <a:t>colocating</a:t>
            </a:r>
            <a:r>
              <a:rPr lang="en-US" dirty="0">
                <a:uFillTx/>
              </a:rPr>
              <a:t> fragments (or fields). Usually, the fields in a </a:t>
            </a:r>
            <a:r>
              <a:rPr lang="en-US" dirty="0" err="1">
                <a:uFillTx/>
              </a:rPr>
              <a:t>colocated</a:t>
            </a:r>
            <a:r>
              <a:rPr lang="en-US" dirty="0">
                <a:uFillTx/>
              </a:rPr>
              <a:t> fragment match the props of the </a:t>
            </a:r>
            <a:r>
              <a:rPr lang="en-US" dirty="0" err="1">
                <a:uFillTx/>
              </a:rPr>
              <a:t>colocated</a:t>
            </a:r>
            <a:r>
              <a:rPr lang="en-US" dirty="0">
                <a:uFillTx/>
              </a:rPr>
              <a:t> component. I think this is a good practice to follow, whether you use </a:t>
            </a:r>
            <a:r>
              <a:rPr lang="en-US" dirty="0" err="1">
                <a:uFillTx/>
              </a:rPr>
              <a:t>GraphQL</a:t>
            </a:r>
            <a:r>
              <a:rPr lang="en-US" dirty="0">
                <a:uFillTx/>
              </a:rPr>
              <a:t> directly (as in this example) or a </a:t>
            </a:r>
            <a:r>
              <a:rPr lang="en-US" dirty="0" err="1">
                <a:uFillTx/>
              </a:rPr>
              <a:t>GraphQL</a:t>
            </a:r>
            <a:r>
              <a:rPr lang="en-US" dirty="0">
                <a:uFillTx/>
              </a:rPr>
              <a:t> client, as we will see in the next lesson.</a:t>
            </a:r>
          </a:p>
          <a:p>
            <a:pPr algn="l" fontAlgn="base"/>
            <a:endParaRPr lang="en-US" dirty="0">
              <a:uFillTx/>
            </a:endParaRPr>
          </a:p>
          <a:p>
            <a:pPr algn="l" fontAlgn="base"/>
            <a:r>
              <a:rPr lang="en-US" dirty="0">
                <a:uFillTx/>
              </a:rPr>
              <a:t>One trick to identify which UI components are candidates to define their own data fragments is to look at the components that are not rendered at the top level (directly by the Root component). For example, we cannot render a </a:t>
            </a:r>
            <a:r>
              <a:rPr lang="en-US" dirty="0" err="1">
                <a:uFillTx/>
              </a:rPr>
              <a:t>TaskSummary</a:t>
            </a:r>
            <a:r>
              <a:rPr lang="en-US" dirty="0">
                <a:uFillTx/>
              </a:rPr>
              <a:t> component on its own page. It’s always rendered by other pages (like Home, Search, and so on). This is similar to how we cannot invoke a </a:t>
            </a:r>
            <a:r>
              <a:rPr lang="en-US" dirty="0" err="1">
                <a:uFillTx/>
              </a:rPr>
              <a:t>GraphQL</a:t>
            </a:r>
            <a:r>
              <a:rPr lang="en-US" dirty="0">
                <a:uFillTx/>
              </a:rPr>
              <a:t> fragment on its own.</a:t>
            </a:r>
          </a:p>
          <a:p>
            <a:pPr algn="l" fontAlgn="base"/>
            <a:endParaRPr lang="en-US" dirty="0">
              <a:uFillTx/>
            </a:endParaRPr>
          </a:p>
          <a:p>
            <a:pPr algn="l" fontAlgn="base"/>
            <a:r>
              <a:rPr lang="en-US" dirty="0">
                <a:uFillTx/>
              </a:rPr>
              <a:t>What other components are not rendered on their own in this example? If these components depend on their props to render their content, chances are they should have their own data fragments.</a:t>
            </a:r>
          </a:p>
          <a:p>
            <a:pPr algn="l" fontAlgn="base"/>
            <a:endParaRPr lang="en-US" dirty="0">
              <a:uFillTx/>
            </a:endParaRPr>
          </a:p>
          <a:p>
            <a:pPr algn="l" fontAlgn="base"/>
            <a:r>
              <a:rPr lang="en-US" dirty="0">
                <a:uFillTx/>
              </a:rPr>
              <a:t>TIP</a:t>
            </a:r>
          </a:p>
          <a:p>
            <a:pPr algn="l" fontAlgn="base"/>
            <a:r>
              <a:rPr lang="en-US" dirty="0">
                <a:uFillTx/>
              </a:rPr>
              <a:t>A child component can define multiple fragments and can also compose the fragments using </a:t>
            </a:r>
            <a:r>
              <a:rPr lang="en-US" dirty="0" err="1">
                <a:uFillTx/>
              </a:rPr>
              <a:t>subfragments</a:t>
            </a:r>
            <a:r>
              <a:rPr lang="en-US" dirty="0">
                <a:uFillTx/>
              </a:rPr>
              <a:t> of its own children components.</a:t>
            </a:r>
            <a:endParaRPr dirty="0">
              <a:uFillTx/>
            </a:endParaRPr>
          </a:p>
        </p:txBody>
      </p:sp>
    </p:spTree>
    <p:extLst>
      <p:ext uri="{BB962C8B-B14F-4D97-AF65-F5344CB8AC3E}">
        <p14:creationId xmlns:p14="http://schemas.microsoft.com/office/powerpoint/2010/main" val="320496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dirty="0">
                <a:uFillTx/>
              </a:rPr>
              <a:t>The home page has a list of the latest Task records. The user can click a Task record to see its Detail page. The navigation is already implemented, but the data requirement for the page is not. Currently, when you navigate to a Task record page, you see mocked data.</a:t>
            </a:r>
          </a:p>
          <a:p>
            <a:pPr algn="l" fontAlgn="base"/>
            <a:endParaRPr lang="en-US" dirty="0">
              <a:uFillTx/>
            </a:endParaRPr>
          </a:p>
          <a:p>
            <a:pPr algn="l" fontAlgn="base"/>
            <a:r>
              <a:rPr lang="en-US" dirty="0">
                <a:uFillTx/>
              </a:rPr>
              <a:t>We can display this page with the partial data that we’ve already fetched for a Task record through the </a:t>
            </a:r>
            <a:r>
              <a:rPr lang="en-US" dirty="0" err="1">
                <a:uFillTx/>
              </a:rPr>
              <a:t>taskMainList</a:t>
            </a:r>
            <a:r>
              <a:rPr lang="en-US" dirty="0">
                <a:uFillTx/>
              </a:rPr>
              <a:t> request (and then fetch the rest of the required data, like the list of Approaches). A featured client for </a:t>
            </a:r>
            <a:r>
              <a:rPr lang="en-US" dirty="0" err="1">
                <a:uFillTx/>
              </a:rPr>
              <a:t>GraphQL</a:t>
            </a:r>
            <a:r>
              <a:rPr lang="en-US" dirty="0">
                <a:uFillTx/>
              </a:rPr>
              <a:t> will do that automatically. It will cache any data it fetches from the server, and it will make partial data available. However, for our simplified example, let’s just issue a full request for this page. The component for this page is </a:t>
            </a:r>
            <a:r>
              <a:rPr lang="en-US" dirty="0" err="1">
                <a:uFillTx/>
              </a:rPr>
              <a:t>TaskPage</a:t>
            </a:r>
            <a:r>
              <a:rPr lang="en-US" dirty="0">
                <a:uFillTx/>
              </a:rPr>
              <a:t> (under web/</a:t>
            </a:r>
            <a:r>
              <a:rPr lang="en-US" dirty="0" err="1">
                <a:uFillTx/>
              </a:rPr>
              <a:t>src</a:t>
            </a:r>
            <a:r>
              <a:rPr lang="en-US" dirty="0">
                <a:uFillTx/>
              </a:rPr>
              <a:t>/components/TaskPage.js).</a:t>
            </a:r>
          </a:p>
          <a:p>
            <a:pPr algn="l" fontAlgn="base"/>
            <a:endParaRPr lang="en-US" dirty="0">
              <a:uFillTx/>
            </a:endParaRPr>
          </a:p>
          <a:p>
            <a:pPr algn="l" fontAlgn="base"/>
            <a:r>
              <a:rPr lang="en-US" dirty="0">
                <a:uFillTx/>
              </a:rPr>
              <a:t>To determine what </a:t>
            </a:r>
            <a:r>
              <a:rPr lang="en-US" dirty="0" err="1">
                <a:uFillTx/>
              </a:rPr>
              <a:t>GraphQL</a:t>
            </a:r>
            <a:r>
              <a:rPr lang="en-US" dirty="0">
                <a:uFillTx/>
              </a:rPr>
              <a:t> fields are required for this new view tree, we need to look at the </a:t>
            </a:r>
            <a:r>
              <a:rPr lang="en-US" dirty="0" err="1">
                <a:uFillTx/>
              </a:rPr>
              <a:t>TaskPage</a:t>
            </a:r>
            <a:r>
              <a:rPr lang="en-US" dirty="0">
                <a:uFillTx/>
              </a:rPr>
              <a:t> component and all its children. It has two children components: </a:t>
            </a:r>
            <a:r>
              <a:rPr lang="en-US" dirty="0" err="1">
                <a:uFillTx/>
              </a:rPr>
              <a:t>TaskSummary</a:t>
            </a:r>
            <a:r>
              <a:rPr lang="en-US" dirty="0">
                <a:uFillTx/>
              </a:rPr>
              <a:t> and Approach.</a:t>
            </a:r>
          </a:p>
          <a:p>
            <a:pPr algn="l" fontAlgn="base"/>
            <a:endParaRPr lang="en-US" dirty="0">
              <a:uFillTx/>
            </a:endParaRPr>
          </a:p>
          <a:p>
            <a:pPr algn="l" fontAlgn="base"/>
            <a:r>
              <a:rPr lang="en-US" dirty="0">
                <a:uFillTx/>
              </a:rPr>
              <a:t>We’ve already implemented the fragment for </a:t>
            </a:r>
            <a:r>
              <a:rPr lang="en-US" dirty="0" err="1">
                <a:uFillTx/>
              </a:rPr>
              <a:t>TaskSummary</a:t>
            </a:r>
            <a:r>
              <a:rPr lang="en-US" dirty="0">
                <a:uFillTx/>
              </a:rPr>
              <a:t>, and we can use it as is. The data requirements for a child component do not change based on which parent component renders it.</a:t>
            </a:r>
          </a:p>
          <a:p>
            <a:pPr algn="l" fontAlgn="base"/>
            <a:endParaRPr lang="en-US" dirty="0">
              <a:uFillTx/>
            </a:endParaRPr>
          </a:p>
          <a:p>
            <a:pPr algn="l" fontAlgn="base"/>
            <a:r>
              <a:rPr lang="en-US" dirty="0">
                <a:uFillTx/>
              </a:rPr>
              <a:t>To complete the data requirements for the </a:t>
            </a:r>
            <a:r>
              <a:rPr lang="en-US" dirty="0" err="1">
                <a:uFillTx/>
              </a:rPr>
              <a:t>TaskPage</a:t>
            </a:r>
            <a:r>
              <a:rPr lang="en-US" dirty="0">
                <a:uFillTx/>
              </a:rPr>
              <a:t> component, we first have to come up with the data requirements for the Approach component, which renders a single Approach record (with all of its detail records).</a:t>
            </a:r>
          </a:p>
          <a:p>
            <a:pPr algn="l" fontAlgn="base"/>
            <a:endParaRPr lang="en-US" dirty="0">
              <a:uFillTx/>
            </a:endParaRPr>
          </a:p>
          <a:p>
            <a:pPr algn="l" fontAlgn="base"/>
            <a:r>
              <a:rPr lang="en-US" dirty="0">
                <a:uFillTx/>
              </a:rPr>
              <a:t>Look at web/</a:t>
            </a:r>
            <a:r>
              <a:rPr lang="en-US" dirty="0" err="1">
                <a:uFillTx/>
              </a:rPr>
              <a:t>src</a:t>
            </a:r>
            <a:r>
              <a:rPr lang="en-US" dirty="0">
                <a:uFillTx/>
              </a:rPr>
              <a:t>/components/Approach.js, and find all the variables it uses to come up with a </a:t>
            </a:r>
            <a:r>
              <a:rPr lang="en-US" dirty="0" err="1">
                <a:uFillTx/>
              </a:rPr>
              <a:t>GraphQL</a:t>
            </a:r>
            <a:r>
              <a:rPr lang="en-US" dirty="0">
                <a:uFillTx/>
              </a:rPr>
              <a:t> fragment that matches these used variables.</a:t>
            </a:r>
            <a:endParaRPr dirty="0">
              <a:uFillTx/>
            </a:endParaRPr>
          </a:p>
        </p:txBody>
      </p:sp>
    </p:spTree>
    <p:extLst>
      <p:ext uri="{BB962C8B-B14F-4D97-AF65-F5344CB8AC3E}">
        <p14:creationId xmlns:p14="http://schemas.microsoft.com/office/powerpoint/2010/main" val="251815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Here’s the fragment I came up with for the Approach component</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With fragments for both children components ready, we can now write the full data requirements for the </a:t>
            </a:r>
            <a:r>
              <a:rPr lang="en-US" dirty="0" err="1"/>
              <a:t>TaskPage</a:t>
            </a:r>
            <a:r>
              <a:rPr lang="en-US" b="0" i="0" dirty="0">
                <a:solidFill>
                  <a:srgbClr val="222222"/>
                </a:solidFill>
                <a:effectLst/>
                <a:latin typeface="Merriweather" panose="00000500000000000000" pitchFamily="2" charset="0"/>
              </a:rPr>
              <a:t> component.</a:t>
            </a:r>
            <a:endParaRPr dirty="0">
              <a:uFillTx/>
            </a:endParaRPr>
          </a:p>
        </p:txBody>
      </p:sp>
    </p:spTree>
    <p:extLst>
      <p:ext uri="{BB962C8B-B14F-4D97-AF65-F5344CB8AC3E}">
        <p14:creationId xmlns:p14="http://schemas.microsoft.com/office/powerpoint/2010/main" val="1972461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We can use the </a:t>
            </a:r>
            <a:r>
              <a:rPr lang="en-US" dirty="0" err="1"/>
              <a:t>taskInfo</a:t>
            </a:r>
            <a:r>
              <a:rPr lang="en-US" b="0" i="0" dirty="0">
                <a:solidFill>
                  <a:srgbClr val="222222"/>
                </a:solidFill>
                <a:effectLst/>
                <a:latin typeface="Merriweather" panose="00000500000000000000" pitchFamily="2" charset="0"/>
              </a:rPr>
              <a:t> root query field and include the </a:t>
            </a:r>
            <a:r>
              <a:rPr lang="en-US" dirty="0" err="1"/>
              <a:t>approachList</a:t>
            </a:r>
            <a:r>
              <a:rPr lang="en-US" b="0" i="0" dirty="0">
                <a:solidFill>
                  <a:srgbClr val="222222"/>
                </a:solidFill>
                <a:effectLst/>
                <a:latin typeface="Merriweather" panose="00000500000000000000" pitchFamily="2" charset="0"/>
              </a:rPr>
              <a:t> field in its sub-selection. This query will have to import and use the two fragments declared by the component’s children.</a:t>
            </a:r>
          </a:p>
          <a:p>
            <a:pPr algn="l" fontAlgn="base"/>
            <a:endParaRPr lang="en-US" b="0" i="0" dirty="0">
              <a:solidFill>
                <a:srgbClr val="222222"/>
              </a:solidFill>
              <a:effectLst/>
              <a:uFillTx/>
              <a:latin typeface="Merriweather" panose="00000500000000000000" pitchFamily="2" charset="0"/>
            </a:endParaRPr>
          </a:p>
          <a:p>
            <a:pPr algn="l" fontAlgn="base"/>
            <a:r>
              <a:rPr lang="en-US" b="0" i="0" dirty="0">
                <a:solidFill>
                  <a:srgbClr val="222222"/>
                </a:solidFill>
                <a:effectLst/>
                <a:latin typeface="Merriweather" panose="00000500000000000000" pitchFamily="2" charset="0"/>
              </a:rPr>
              <a:t>This query requires the use of a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variable (</a:t>
            </a:r>
            <a:r>
              <a:rPr lang="en-US" dirty="0"/>
              <a:t>$</a:t>
            </a:r>
            <a:r>
              <a:rPr lang="en-US" dirty="0" err="1"/>
              <a:t>taskId</a:t>
            </a:r>
            <a:r>
              <a:rPr lang="en-US" b="0" i="0" dirty="0">
                <a:solidFill>
                  <a:srgbClr val="222222"/>
                </a:solidFill>
                <a:effectLst/>
                <a:latin typeface="Merriweather" panose="00000500000000000000" pitchFamily="2" charset="0"/>
              </a:rPr>
              <a:t>)</a:t>
            </a:r>
            <a:endParaRPr dirty="0">
              <a:uFillTx/>
            </a:endParaRPr>
          </a:p>
        </p:txBody>
      </p:sp>
    </p:spTree>
    <p:extLst>
      <p:ext uri="{BB962C8B-B14F-4D97-AF65-F5344CB8AC3E}">
        <p14:creationId xmlns:p14="http://schemas.microsoft.com/office/powerpoint/2010/main" val="2877848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We can issue the data request where noted in the component’s code and pass the </a:t>
            </a:r>
            <a:r>
              <a:rPr lang="en-US" dirty="0" err="1"/>
              <a:t>taskId</a:t>
            </a:r>
            <a:r>
              <a:rPr lang="en-US" b="0" i="0" dirty="0">
                <a:solidFill>
                  <a:srgbClr val="222222"/>
                </a:solidFill>
                <a:effectLst/>
                <a:latin typeface="Merriweather" panose="00000500000000000000" pitchFamily="2" charset="0"/>
              </a:rPr>
              <a:t> variable as part of the second argument to the </a:t>
            </a:r>
            <a:r>
              <a:rPr lang="en-US" dirty="0"/>
              <a:t>request</a:t>
            </a:r>
            <a:r>
              <a:rPr lang="en-US" b="0" i="0" dirty="0">
                <a:solidFill>
                  <a:srgbClr val="222222"/>
                </a:solidFill>
                <a:effectLst/>
                <a:latin typeface="Merriweather" panose="00000500000000000000" pitchFamily="2" charset="0"/>
              </a:rPr>
              <a:t> function.</a:t>
            </a:r>
            <a:endParaRPr dirty="0">
              <a:uFillTx/>
            </a:endParaRPr>
          </a:p>
        </p:txBody>
      </p:sp>
    </p:spTree>
    <p:extLst>
      <p:ext uri="{BB962C8B-B14F-4D97-AF65-F5344CB8AC3E}">
        <p14:creationId xmlns:p14="http://schemas.microsoft.com/office/powerpoint/2010/main" val="2130666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When you navigate to a Task page now, all the data for the Task record, its list of Approach records, and the Detail list for each Approach should be fetched (with one </a:t>
            </a:r>
            <a:r>
              <a:rPr lang="en-US" dirty="0" err="1">
                <a:uFillTx/>
              </a:rPr>
              <a:t>GraphQL</a:t>
            </a:r>
            <a:r>
              <a:rPr lang="en-US" dirty="0">
                <a:uFillTx/>
              </a:rPr>
              <a:t> request) and displayed properly in the UI </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So far, we’ve implemented read-only query operations. Let’s now take a look at how to invoke mutation requests. Spoiler alert: it’s not that different.</a:t>
            </a:r>
            <a:endParaRPr dirty="0">
              <a:uFillTx/>
            </a:endParaRPr>
          </a:p>
        </p:txBody>
      </p:sp>
    </p:spTree>
    <p:extLst>
      <p:ext uri="{BB962C8B-B14F-4D97-AF65-F5344CB8AC3E}">
        <p14:creationId xmlns:p14="http://schemas.microsoft.com/office/powerpoint/2010/main" val="2562296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964656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A </a:t>
            </a:r>
            <a:r>
              <a:rPr lang="en-US" dirty="0" err="1">
                <a:uFillTx/>
              </a:rPr>
              <a:t>GraphQL</a:t>
            </a:r>
            <a:r>
              <a:rPr lang="en-US" dirty="0">
                <a:uFillTx/>
              </a:rPr>
              <a:t> mutation is usually invoked as part of an </a:t>
            </a:r>
            <a:r>
              <a:rPr lang="en-US" dirty="0" err="1">
                <a:uFillTx/>
              </a:rPr>
              <a:t>onSubmit</a:t>
            </a:r>
            <a:r>
              <a:rPr lang="en-US" dirty="0">
                <a:uFillTx/>
              </a:rPr>
              <a:t> event in an HTML form. The mutation input is generally read from the HTML form elements (text input, select value, check box, and so on).</a:t>
            </a:r>
          </a:p>
          <a:p>
            <a:pPr algn="l" fontAlgn="base"/>
            <a:endParaRPr lang="en-US" dirty="0">
              <a:uFillTx/>
            </a:endParaRPr>
          </a:p>
          <a:p>
            <a:pPr algn="l" fontAlgn="base"/>
            <a:r>
              <a:rPr lang="en-US" dirty="0">
                <a:uFillTx/>
              </a:rPr>
              <a:t>We have five basic forms in this project: login, signup, create Task, add an Approach to a Task, and search all Tasks and Approaches. Each of these forms will invoke a single mutation.</a:t>
            </a:r>
          </a:p>
          <a:p>
            <a:pPr algn="l" fontAlgn="base"/>
            <a:endParaRPr lang="en-US" dirty="0">
              <a:uFillTx/>
            </a:endParaRPr>
          </a:p>
          <a:p>
            <a:pPr algn="l" fontAlgn="base"/>
            <a:r>
              <a:rPr lang="en-US" dirty="0">
                <a:uFillTx/>
              </a:rPr>
              <a:t>Sometimes mutations are invoked with a simple </a:t>
            </a:r>
            <a:r>
              <a:rPr lang="en-US" dirty="0" err="1">
                <a:uFillTx/>
              </a:rPr>
              <a:t>onClick</a:t>
            </a:r>
            <a:r>
              <a:rPr lang="en-US" dirty="0">
                <a:uFillTx/>
              </a:rPr>
              <a:t> event without any input elements in a form. An example is the vote-on-Approach feature.</a:t>
            </a:r>
          </a:p>
          <a:p>
            <a:pPr algn="l" fontAlgn="base"/>
            <a:endParaRPr lang="en-US" dirty="0">
              <a:uFillTx/>
            </a:endParaRPr>
          </a:p>
          <a:p>
            <a:pPr algn="l" fontAlgn="base"/>
            <a:r>
              <a:rPr lang="en-US" dirty="0">
                <a:uFillTx/>
              </a:rPr>
              <a:t>Some mutations can be invoked publicly without the scope of a logged-in user account. Examples include the mutations to create a new user account and log in an existing user account. We also kept the vote-on-Approach mutation public.</a:t>
            </a:r>
          </a:p>
          <a:p>
            <a:pPr algn="l" fontAlgn="base"/>
            <a:endParaRPr lang="en-US" dirty="0">
              <a:uFillTx/>
            </a:endParaRPr>
          </a:p>
          <a:p>
            <a:pPr algn="l" fontAlgn="base"/>
            <a:r>
              <a:rPr lang="en-US" dirty="0">
                <a:uFillTx/>
              </a:rPr>
              <a:t>Some mutations require the scope of a logged-in user account. For example, only logged-in users can create Task/Approach records.</a:t>
            </a:r>
          </a:p>
          <a:p>
            <a:pPr algn="l" fontAlgn="base"/>
            <a:endParaRPr lang="en-US" dirty="0">
              <a:uFillTx/>
            </a:endParaRPr>
          </a:p>
          <a:p>
            <a:pPr algn="l" fontAlgn="base"/>
            <a:r>
              <a:rPr lang="en-US" dirty="0">
                <a:uFillTx/>
              </a:rPr>
              <a:t>Some mutations can be invoked publicly, but they behave differently if invoked with the scope of a logged-in user. An example is the search mutation, which includes private Task records that belong to the user who is making the search. It will only include public records when invoked without an authenticated user scope.</a:t>
            </a:r>
          </a:p>
          <a:p>
            <a:pPr algn="l" fontAlgn="base"/>
            <a:endParaRPr lang="en-US" dirty="0">
              <a:uFillTx/>
            </a:endParaRPr>
          </a:p>
          <a:p>
            <a:pPr algn="l" fontAlgn="base"/>
            <a:r>
              <a:rPr lang="en-US" dirty="0">
                <a:uFillTx/>
              </a:rPr>
              <a:t>Let’s start with the </a:t>
            </a:r>
            <a:r>
              <a:rPr lang="en-US" dirty="0" err="1">
                <a:uFillTx/>
              </a:rPr>
              <a:t>userLogin</a:t>
            </a:r>
            <a:r>
              <a:rPr lang="en-US" dirty="0">
                <a:uFillTx/>
              </a:rPr>
              <a:t> and </a:t>
            </a:r>
            <a:r>
              <a:rPr lang="en-US" dirty="0" err="1">
                <a:uFillTx/>
              </a:rPr>
              <a:t>userCreate</a:t>
            </a:r>
            <a:r>
              <a:rPr lang="en-US" dirty="0">
                <a:uFillTx/>
              </a:rPr>
              <a:t> mutations. They can be invoked without including any authentication headers, and they both return an active </a:t>
            </a:r>
            <a:r>
              <a:rPr lang="en-US" dirty="0" err="1">
                <a:uFillTx/>
              </a:rPr>
              <a:t>authToken</a:t>
            </a:r>
            <a:r>
              <a:rPr lang="en-US" dirty="0">
                <a:uFillTx/>
              </a:rPr>
              <a:t> value that can be used with the other mutations.</a:t>
            </a:r>
          </a:p>
          <a:p>
            <a:pPr algn="l" fontAlgn="base"/>
            <a:endParaRPr lang="en-US" dirty="0">
              <a:uFillTx/>
            </a:endParaRPr>
          </a:p>
          <a:p>
            <a:pPr algn="l"/>
            <a:r>
              <a:rPr lang="en-US" b="0" i="0" dirty="0">
                <a:solidFill>
                  <a:srgbClr val="222222"/>
                </a:solidFill>
                <a:effectLst/>
                <a:latin typeface="inherit"/>
              </a:rPr>
              <a:t>You can get to the login/signup forms using the links in the top-right corner of the home page. The components used for these pages are as follows:</a:t>
            </a:r>
          </a:p>
          <a:p>
            <a:pPr algn="l">
              <a:buFont typeface="Arial" panose="020B0604020202020204" pitchFamily="34" charset="0"/>
              <a:buChar char="•"/>
            </a:pPr>
            <a:r>
              <a:rPr lang="en-US" b="0" i="0" dirty="0">
                <a:solidFill>
                  <a:srgbClr val="222222"/>
                </a:solidFill>
                <a:effectLst/>
                <a:latin typeface="Merriweather" panose="00000500000000000000" pitchFamily="2" charset="0"/>
              </a:rPr>
              <a:t>The Login component is under web/</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/components/Login.js.</a:t>
            </a:r>
          </a:p>
          <a:p>
            <a:pPr algn="l">
              <a:buFont typeface="Arial" panose="020B0604020202020204" pitchFamily="34" charset="0"/>
              <a:buChar char="•"/>
            </a:pPr>
            <a:r>
              <a:rPr lang="en-US" b="0" i="0" dirty="0">
                <a:solidFill>
                  <a:srgbClr val="222222"/>
                </a:solidFill>
                <a:effectLst/>
                <a:latin typeface="Merriweather" panose="00000500000000000000" pitchFamily="2" charset="0"/>
              </a:rPr>
              <a:t>The Signup component is under web/</a:t>
            </a:r>
            <a:r>
              <a:rPr lang="en-US" b="0" i="0" dirty="0" err="1">
                <a:solidFill>
                  <a:srgbClr val="222222"/>
                </a:solidFill>
                <a:effectLst/>
                <a:latin typeface="Merriweather" panose="00000500000000000000" pitchFamily="2" charset="0"/>
              </a:rPr>
              <a:t>src</a:t>
            </a:r>
            <a:r>
              <a:rPr lang="en-US" b="0" i="0" dirty="0">
                <a:solidFill>
                  <a:srgbClr val="222222"/>
                </a:solidFill>
                <a:effectLst/>
                <a:latin typeface="Merriweather" panose="00000500000000000000" pitchFamily="2" charset="0"/>
              </a:rPr>
              <a:t>/components/Signup.js.</a:t>
            </a:r>
          </a:p>
          <a:p>
            <a:pPr algn="l"/>
            <a:r>
              <a:rPr lang="en-US" b="0" i="0" dirty="0">
                <a:solidFill>
                  <a:srgbClr val="222222"/>
                </a:solidFill>
                <a:effectLst/>
                <a:latin typeface="inherit"/>
              </a:rPr>
              <a:t>These components display simple HTML forms with submit buttons. Our task is to implement their </a:t>
            </a:r>
            <a:r>
              <a:rPr lang="en-US" b="0" i="0" dirty="0" err="1">
                <a:solidFill>
                  <a:srgbClr val="222222"/>
                </a:solidFill>
                <a:effectLst/>
                <a:latin typeface="inherit"/>
              </a:rPr>
              <a:t>onSubmit</a:t>
            </a:r>
            <a:r>
              <a:rPr lang="en-US" b="0" i="0" dirty="0">
                <a:solidFill>
                  <a:srgbClr val="222222"/>
                </a:solidFill>
                <a:effectLst/>
                <a:latin typeface="inherit"/>
              </a:rPr>
              <a:t> event handlers. These handlers are pretty much the same in both components. They have to read the mutations’ input object from the form elements, submit the mutation request, and then store the user record on the global state of the app so that they can navigate to other pages and submit other mutations.</a:t>
            </a:r>
          </a:p>
          <a:p>
            <a:pPr algn="l"/>
            <a:r>
              <a:rPr lang="en-US" b="0" i="0" dirty="0">
                <a:solidFill>
                  <a:srgbClr val="222222"/>
                </a:solidFill>
                <a:effectLst/>
                <a:latin typeface="inherit"/>
              </a:rPr>
              <a:t>Here’s the mutation operation that can be used to log in a user using their username/ password. Put this in the Login component.</a:t>
            </a:r>
          </a:p>
          <a:p>
            <a:pPr algn="l" fontAlgn="base"/>
            <a:endParaRPr dirty="0">
              <a:uFillTx/>
            </a:endParaRPr>
          </a:p>
        </p:txBody>
      </p:sp>
    </p:spTree>
    <p:extLst>
      <p:ext uri="{BB962C8B-B14F-4D97-AF65-F5344CB8AC3E}">
        <p14:creationId xmlns:p14="http://schemas.microsoft.com/office/powerpoint/2010/main" val="138064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Here’s the mutation operation that can be used to create a new user account. Put it in the Signup component.</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We’ve seen and tested these mutations directly in </a:t>
            </a:r>
            <a:r>
              <a:rPr lang="en-US" b="0" i="0" dirty="0" err="1">
                <a:solidFill>
                  <a:srgbClr val="222222"/>
                </a:solidFill>
                <a:effectLst/>
                <a:latin typeface="Merriweather" panose="00000500000000000000" pitchFamily="2" charset="0"/>
              </a:rPr>
              <a:t>GraphiQL</a:t>
            </a:r>
            <a:r>
              <a:rPr lang="en-US" b="0" i="0" dirty="0">
                <a:solidFill>
                  <a:srgbClr val="222222"/>
                </a:solidFill>
                <a:effectLst/>
                <a:latin typeface="Merriweather" panose="00000500000000000000" pitchFamily="2" charset="0"/>
              </a:rPr>
              <a:t> before, but now we will invoke them in submit handlers within components.</a:t>
            </a:r>
            <a:endParaRPr dirty="0">
              <a:uFillTx/>
            </a:endParaRPr>
          </a:p>
        </p:txBody>
      </p:sp>
    </p:spTree>
    <p:extLst>
      <p:ext uri="{BB962C8B-B14F-4D97-AF65-F5344CB8AC3E}">
        <p14:creationId xmlns:p14="http://schemas.microsoft.com/office/powerpoint/2010/main" val="3929400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 contemplated demonstrating how to use </a:t>
            </a:r>
            <a:r>
              <a:rPr lang="en-US" dirty="0" err="1">
                <a:uFillTx/>
              </a:rPr>
              <a:t>GraphQL</a:t>
            </a:r>
            <a:r>
              <a:rPr lang="en-US" dirty="0">
                <a:uFillTx/>
              </a:rPr>
              <a:t> without using a UI library (like React or Angular). While that would be a good exercise to learn the DOM API, it’s really not practical. For many reasons (beyond the scope of this course), no one builds frontend applications today without a UI library. It’s simply messy. UI libraries decrease the complexities of dealing with the DOM API and offer a declarative alternative to it. That is especially important if the web UI gets frequent UI updates.</a:t>
            </a:r>
          </a:p>
          <a:p>
            <a:pPr algn="l" fontAlgn="base"/>
            <a:endParaRPr lang="en-US" dirty="0">
              <a:uFillTx/>
            </a:endParaRPr>
          </a:p>
          <a:p>
            <a:pPr algn="l" fontAlgn="base"/>
            <a:r>
              <a:rPr lang="en-US" dirty="0">
                <a:uFillTx/>
              </a:rPr>
              <a:t>React offers composability with its components, and </a:t>
            </a:r>
            <a:r>
              <a:rPr lang="en-US" dirty="0" err="1">
                <a:uFillTx/>
              </a:rPr>
              <a:t>GraphQL</a:t>
            </a:r>
            <a:r>
              <a:rPr lang="en-US" dirty="0">
                <a:uFillTx/>
              </a:rPr>
              <a:t> offers composability with its fragments. These similarities allow for a great match between React and </a:t>
            </a:r>
            <a:r>
              <a:rPr lang="en-US" dirty="0" err="1">
                <a:uFillTx/>
              </a:rPr>
              <a:t>GraphQL</a:t>
            </a:r>
            <a:r>
              <a:rPr lang="en-US" dirty="0">
                <a:uFillTx/>
              </a:rPr>
              <a:t>.</a:t>
            </a:r>
          </a:p>
          <a:p>
            <a:pPr algn="l" fontAlgn="base"/>
            <a:endParaRPr lang="en-US" dirty="0">
              <a:uFillTx/>
            </a:endParaRPr>
          </a:p>
          <a:p>
            <a:pPr algn="l" fontAlgn="base"/>
            <a:r>
              <a:rPr lang="en-US" dirty="0">
                <a:uFillTx/>
              </a:rPr>
              <a:t>In addition, the most popular clients for </a:t>
            </a:r>
            <a:r>
              <a:rPr lang="en-US" dirty="0" err="1">
                <a:uFillTx/>
              </a:rPr>
              <a:t>GraphQL</a:t>
            </a:r>
            <a:r>
              <a:rPr lang="en-US" dirty="0">
                <a:uFillTx/>
              </a:rPr>
              <a:t> are designed for React first. You can certainly use some clients with other UI libraries, but their built-in support for React is first class. You can also use </a:t>
            </a:r>
            <a:r>
              <a:rPr lang="en-US" dirty="0" err="1">
                <a:uFillTx/>
              </a:rPr>
              <a:t>GraphQL</a:t>
            </a:r>
            <a:r>
              <a:rPr lang="en-US" dirty="0">
                <a:uFillTx/>
              </a:rPr>
              <a:t> in iOS and Android mobile applications with React Native.</a:t>
            </a:r>
          </a:p>
          <a:p>
            <a:pPr algn="l" fontAlgn="base"/>
            <a:endParaRPr lang="en-US" dirty="0">
              <a:uFillTx/>
            </a:endParaRPr>
          </a:p>
          <a:p>
            <a:pPr algn="l" fontAlgn="base"/>
            <a:r>
              <a:rPr lang="en-US" dirty="0">
                <a:uFillTx/>
              </a:rPr>
              <a:t>If you don’t know React at all, it will not be a problem in this lesson. I’ll provide all the React-related code for the project. I also intentionally kept everything as simple as possible without making the example too trivial. I want you to focus on how </a:t>
            </a:r>
            <a:r>
              <a:rPr lang="en-US" dirty="0" err="1">
                <a:uFillTx/>
              </a:rPr>
              <a:t>GraphQL</a:t>
            </a:r>
            <a:r>
              <a:rPr lang="en-US" dirty="0">
                <a:uFillTx/>
              </a:rPr>
              <a:t> fits in a frontend application. Using a </a:t>
            </a:r>
            <a:r>
              <a:rPr lang="en-US" dirty="0" err="1">
                <a:uFillTx/>
              </a:rPr>
              <a:t>GraphQL</a:t>
            </a:r>
            <a:r>
              <a:rPr lang="en-US" dirty="0">
                <a:uFillTx/>
              </a:rPr>
              <a:t> API without a client in other UI libraries is very similar. You just need to find the points to hook </a:t>
            </a:r>
            <a:r>
              <a:rPr lang="en-US" dirty="0" err="1">
                <a:uFillTx/>
              </a:rPr>
              <a:t>GraphQL</a:t>
            </a:r>
            <a:r>
              <a:rPr lang="en-US" dirty="0">
                <a:uFillTx/>
              </a:rPr>
              <a:t>-related actions.</a:t>
            </a:r>
          </a:p>
          <a:p>
            <a:pPr algn="l" fontAlgn="base"/>
            <a:endParaRPr lang="en-US" dirty="0">
              <a:uFillTx/>
            </a:endParaRPr>
          </a:p>
        </p:txBody>
      </p:sp>
    </p:spTree>
    <p:extLst>
      <p:ext uri="{BB962C8B-B14F-4D97-AF65-F5344CB8AC3E}">
        <p14:creationId xmlns:p14="http://schemas.microsoft.com/office/powerpoint/2010/main" val="1739545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In the </a:t>
            </a:r>
            <a:r>
              <a:rPr lang="en-US" dirty="0"/>
              <a:t>Login</a:t>
            </a:r>
            <a:r>
              <a:rPr lang="en-US" b="0" i="0" dirty="0">
                <a:solidFill>
                  <a:srgbClr val="222222"/>
                </a:solidFill>
                <a:effectLst/>
                <a:latin typeface="Merriweather" panose="00000500000000000000" pitchFamily="2" charset="0"/>
              </a:rPr>
              <a:t> component, we invoke the request function using the </a:t>
            </a:r>
            <a:r>
              <a:rPr lang="en-US" dirty="0"/>
              <a:t>USER_LOGIN</a:t>
            </a:r>
            <a:r>
              <a:rPr lang="en-US" b="0" i="0" dirty="0">
                <a:solidFill>
                  <a:srgbClr val="222222"/>
                </a:solidFill>
                <a:effectLst/>
                <a:latin typeface="Merriweather" panose="00000500000000000000" pitchFamily="2" charset="0"/>
              </a:rPr>
              <a:t> mutation after capturing its input from the form elements. Here’s one way to do that.</a:t>
            </a:r>
            <a:endParaRPr dirty="0">
              <a:uFillTx/>
            </a:endParaRPr>
          </a:p>
        </p:txBody>
      </p:sp>
    </p:spTree>
    <p:extLst>
      <p:ext uri="{BB962C8B-B14F-4D97-AF65-F5344CB8AC3E}">
        <p14:creationId xmlns:p14="http://schemas.microsoft.com/office/powerpoint/2010/main" val="3550244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705502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invoke the </a:t>
            </a:r>
            <a:r>
              <a:rPr lang="en-US" dirty="0" err="1">
                <a:uFillTx/>
              </a:rPr>
              <a:t>userCreate</a:t>
            </a:r>
            <a:r>
              <a:rPr lang="en-US" dirty="0">
                <a:uFillTx/>
              </a:rPr>
              <a:t> mutation, we have to read the values of </a:t>
            </a:r>
            <a:r>
              <a:rPr lang="en-US" dirty="0" err="1">
                <a:uFillTx/>
              </a:rPr>
              <a:t>firstName</a:t>
            </a:r>
            <a:r>
              <a:rPr lang="en-US" dirty="0">
                <a:uFillTx/>
              </a:rPr>
              <a:t>, </a:t>
            </a:r>
            <a:r>
              <a:rPr lang="en-US" dirty="0" err="1">
                <a:uFillTx/>
              </a:rPr>
              <a:t>lastName</a:t>
            </a:r>
            <a:r>
              <a:rPr lang="en-US" dirty="0">
                <a:uFillTx/>
              </a:rPr>
              <a:t>, username, and password. The form also has a </a:t>
            </a:r>
            <a:r>
              <a:rPr lang="en-US" dirty="0" err="1">
                <a:uFillTx/>
              </a:rPr>
              <a:t>confirmPassword</a:t>
            </a:r>
            <a:r>
              <a:rPr lang="en-US" dirty="0">
                <a:uFillTx/>
              </a:rPr>
              <a:t> field, but the </a:t>
            </a:r>
            <a:r>
              <a:rPr lang="en-US" dirty="0" err="1">
                <a:uFillTx/>
              </a:rPr>
              <a:t>GraphQL</a:t>
            </a:r>
            <a:r>
              <a:rPr lang="en-US" dirty="0">
                <a:uFillTx/>
              </a:rPr>
              <a:t> API we implemented for this mutation does not support it. This is an example of a validation check that we can do before allowing a </a:t>
            </a:r>
            <a:r>
              <a:rPr lang="en-US" dirty="0" err="1">
                <a:uFillTx/>
              </a:rPr>
              <a:t>GraphQL</a:t>
            </a:r>
            <a:r>
              <a:rPr lang="en-US" dirty="0">
                <a:uFillTx/>
              </a:rPr>
              <a:t> mutation operation to go through.</a:t>
            </a:r>
          </a:p>
          <a:p>
            <a:pPr algn="l" fontAlgn="base"/>
            <a:endParaRPr lang="en-US" dirty="0">
              <a:uFillTx/>
            </a:endParaRPr>
          </a:p>
          <a:p>
            <a:pPr algn="l" fontAlgn="base"/>
            <a:r>
              <a:rPr lang="en-US" dirty="0">
                <a:uFillTx/>
              </a:rPr>
              <a:t>PERSISTING USER SESSIONS</a:t>
            </a:r>
          </a:p>
          <a:p>
            <a:pPr algn="l" fontAlgn="base"/>
            <a:r>
              <a:rPr lang="en-US" dirty="0">
                <a:uFillTx/>
              </a:rPr>
              <a:t>The code as of now will persist the user session with </a:t>
            </a:r>
            <a:r>
              <a:rPr lang="en-US" dirty="0" err="1">
                <a:uFillTx/>
              </a:rPr>
              <a:t>localStorage</a:t>
            </a:r>
            <a:r>
              <a:rPr lang="en-US" dirty="0">
                <a:uFillTx/>
              </a:rPr>
              <a:t>. This is a simple example of the persistent caching of an element from the local app state. This is different from caching API data (which we’re not doing yet in this example). An example of API data caching would be to not fetch the </a:t>
            </a:r>
            <a:r>
              <a:rPr lang="en-US" dirty="0" err="1">
                <a:uFillTx/>
              </a:rPr>
              <a:t>taskMainList</a:t>
            </a:r>
            <a:r>
              <a:rPr lang="en-US" dirty="0">
                <a:uFillTx/>
              </a:rPr>
              <a:t> array again when you navigate away from the home page and then navigate back to it. In the next lesson, we will see how a </a:t>
            </a:r>
            <a:r>
              <a:rPr lang="en-US" dirty="0" err="1">
                <a:uFillTx/>
              </a:rPr>
              <a:t>GraphQL</a:t>
            </a:r>
            <a:r>
              <a:rPr lang="en-US" dirty="0">
                <a:uFillTx/>
              </a:rPr>
              <a:t> client library seamlessly performs API data caching when it can.</a:t>
            </a:r>
          </a:p>
          <a:p>
            <a:pPr algn="l" fontAlgn="base"/>
            <a:endParaRPr lang="en-US" dirty="0">
              <a:uFillTx/>
            </a:endParaRPr>
          </a:p>
          <a:p>
            <a:pPr algn="l" fontAlgn="base"/>
            <a:r>
              <a:rPr lang="en-US" dirty="0">
                <a:uFillTx/>
              </a:rPr>
              <a:t>There is more to persisting user sessions than using a simple </a:t>
            </a:r>
            <a:r>
              <a:rPr lang="en-US" dirty="0" err="1">
                <a:uFillTx/>
              </a:rPr>
              <a:t>localStorage</a:t>
            </a:r>
            <a:r>
              <a:rPr lang="en-US" dirty="0">
                <a:uFillTx/>
              </a:rPr>
              <a:t> record, but that is beyond the scope of the course. You can check out the official </a:t>
            </a:r>
            <a:r>
              <a:rPr lang="en-US" dirty="0" err="1">
                <a:uFillTx/>
              </a:rPr>
              <a:t>AZdev</a:t>
            </a:r>
            <a:r>
              <a:rPr lang="en-US" dirty="0">
                <a:uFillTx/>
              </a:rPr>
              <a:t> project (at </a:t>
            </a:r>
            <a:r>
              <a:rPr lang="en-US" dirty="0" err="1">
                <a:uFillTx/>
              </a:rPr>
              <a:t>az.dev</a:t>
            </a:r>
            <a:r>
              <a:rPr lang="en-US" dirty="0">
                <a:uFillTx/>
              </a:rPr>
              <a:t>/contribute) to see how we do session persistence for the project.</a:t>
            </a:r>
            <a:endParaRPr dirty="0">
              <a:uFillTx/>
            </a:endParaRPr>
          </a:p>
        </p:txBody>
      </p:sp>
    </p:spTree>
    <p:extLst>
      <p:ext uri="{BB962C8B-B14F-4D97-AF65-F5344CB8AC3E}">
        <p14:creationId xmlns:p14="http://schemas.microsoft.com/office/powerpoint/2010/main" val="536174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You can test the signup form now. You should be able to create a new user account, and you should be logged in after you do.</a:t>
            </a:r>
            <a:endParaRPr dirty="0">
              <a:uFillTx/>
            </a:endParaRPr>
          </a:p>
        </p:txBody>
      </p:sp>
    </p:spTree>
    <p:extLst>
      <p:ext uri="{BB962C8B-B14F-4D97-AF65-F5344CB8AC3E}">
        <p14:creationId xmlns:p14="http://schemas.microsoft.com/office/powerpoint/2010/main" val="2212788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We can simply include that </a:t>
            </a:r>
            <a:r>
              <a:rPr lang="en-US" dirty="0" err="1">
                <a:uFillTx/>
              </a:rPr>
              <a:t>authToken</a:t>
            </a:r>
            <a:r>
              <a:rPr lang="en-US" dirty="0">
                <a:uFillTx/>
              </a:rPr>
              <a:t> value (if one exists) as part of any </a:t>
            </a:r>
            <a:r>
              <a:rPr lang="en-US" dirty="0" err="1">
                <a:uFillTx/>
              </a:rPr>
              <a:t>GraphQL</a:t>
            </a:r>
            <a:r>
              <a:rPr lang="en-US" dirty="0">
                <a:uFillTx/>
              </a:rPr>
              <a:t> request we send to the API service and let the API service determine whether to use it or ignore it. To do that, we have to modify the request function and include the </a:t>
            </a:r>
            <a:r>
              <a:rPr lang="en-US" dirty="0" err="1">
                <a:uFillTx/>
              </a:rPr>
              <a:t>AuthorizationBearer</a:t>
            </a:r>
            <a:r>
              <a:rPr lang="en-US" dirty="0">
                <a:uFillTx/>
              </a:rPr>
              <a:t> token. For the fetch function, this is done through the headers property that’s part of the third argument.</a:t>
            </a:r>
            <a:endParaRPr dirty="0">
              <a:uFillTx/>
            </a:endParaRPr>
          </a:p>
        </p:txBody>
      </p:sp>
    </p:spTree>
    <p:extLst>
      <p:ext uri="{BB962C8B-B14F-4D97-AF65-F5344CB8AC3E}">
        <p14:creationId xmlns:p14="http://schemas.microsoft.com/office/powerpoint/2010/main" val="1318963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Now, when a user is logged in, all </a:t>
            </a:r>
            <a:r>
              <a:rPr lang="en-US" dirty="0" err="1">
                <a:uFillTx/>
              </a:rPr>
              <a:t>GraphQL</a:t>
            </a:r>
            <a:r>
              <a:rPr lang="en-US" dirty="0">
                <a:uFillTx/>
              </a:rPr>
              <a:t> requests will include their current </a:t>
            </a:r>
            <a:r>
              <a:rPr lang="en-US" dirty="0" err="1">
                <a:uFillTx/>
              </a:rPr>
              <a:t>authToken</a:t>
            </a:r>
            <a:r>
              <a:rPr lang="en-US" dirty="0">
                <a:uFillTx/>
              </a:rPr>
              <a:t> value, and they can invoke the mutations that depend on it. You can verify that by inspecting the headers of any XHR request in the Network tab in your dev tools</a:t>
            </a:r>
            <a:endParaRPr dirty="0">
              <a:uFillTx/>
            </a:endParaRPr>
          </a:p>
        </p:txBody>
      </p:sp>
    </p:spTree>
    <p:extLst>
      <p:ext uri="{BB962C8B-B14F-4D97-AF65-F5344CB8AC3E}">
        <p14:creationId xmlns:p14="http://schemas.microsoft.com/office/powerpoint/2010/main" val="2415941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Now that users can log in and their </a:t>
            </a:r>
            <a:r>
              <a:rPr lang="en-US" dirty="0" err="1">
                <a:uFillTx/>
              </a:rPr>
              <a:t>authToken</a:t>
            </a:r>
            <a:r>
              <a:rPr lang="en-US" dirty="0">
                <a:uFillTx/>
              </a:rPr>
              <a:t> value is included in the headers of all </a:t>
            </a:r>
            <a:r>
              <a:rPr lang="en-US" dirty="0" err="1">
                <a:uFillTx/>
              </a:rPr>
              <a:t>GraphQL</a:t>
            </a:r>
            <a:r>
              <a:rPr lang="en-US" dirty="0">
                <a:uFillTx/>
              </a:rPr>
              <a:t> operations, we can have users create a new Task record. The HTML form to do so can be reached by clicking the Create Task link in the top-right corner</a:t>
            </a:r>
          </a:p>
          <a:p>
            <a:pPr algn="l" fontAlgn="base"/>
            <a:endParaRPr lang="en-US" dirty="0">
              <a:uFillTx/>
            </a:endParaRPr>
          </a:p>
          <a:p>
            <a:pPr algn="l" fontAlgn="base"/>
            <a:r>
              <a:rPr lang="en-US" dirty="0">
                <a:uFillTx/>
              </a:rPr>
              <a:t>The component that renders this HTML form is under web/</a:t>
            </a:r>
            <a:r>
              <a:rPr lang="en-US" dirty="0" err="1">
                <a:uFillTx/>
              </a:rPr>
              <a:t>src</a:t>
            </a:r>
            <a:r>
              <a:rPr lang="en-US" dirty="0">
                <a:uFillTx/>
              </a:rPr>
              <a:t>/components/ NewTask.js. The form has three elements: the content box, the tags text box, and the public/private check box.</a:t>
            </a:r>
          </a:p>
          <a:p>
            <a:pPr algn="l" fontAlgn="base"/>
            <a:endParaRPr lang="en-US" dirty="0">
              <a:uFillTx/>
            </a:endParaRPr>
          </a:p>
          <a:p>
            <a:pPr algn="l" fontAlgn="base"/>
            <a:r>
              <a:rPr lang="en-US" dirty="0">
                <a:uFillTx/>
              </a:rPr>
              <a:t>These three input elements match the </a:t>
            </a:r>
            <a:r>
              <a:rPr lang="en-US" dirty="0" err="1">
                <a:uFillTx/>
              </a:rPr>
              <a:t>TaskInput</a:t>
            </a:r>
            <a:r>
              <a:rPr lang="en-US" dirty="0">
                <a:uFillTx/>
              </a:rPr>
              <a:t> type structure that can be used with the </a:t>
            </a:r>
            <a:r>
              <a:rPr lang="en-US" dirty="0" err="1">
                <a:uFillTx/>
              </a:rPr>
              <a:t>taskCreate</a:t>
            </a:r>
            <a:r>
              <a:rPr lang="en-US" dirty="0">
                <a:uFillTx/>
              </a:rPr>
              <a:t> mutation field. However, we have to send the tags input value as an array of strings rather than one string. We can use a .split(',') call on the input text value to do so.</a:t>
            </a:r>
          </a:p>
          <a:p>
            <a:pPr algn="l" fontAlgn="base"/>
            <a:endParaRPr lang="en-US" dirty="0">
              <a:uFillTx/>
            </a:endParaRPr>
          </a:p>
          <a:p>
            <a:pPr algn="l" fontAlgn="base"/>
            <a:r>
              <a:rPr lang="en-US" dirty="0">
                <a:uFillTx/>
              </a:rPr>
              <a:t>When a Task object is created successfully, we can use the commented out </a:t>
            </a:r>
            <a:r>
              <a:rPr lang="en-US" dirty="0" err="1">
                <a:uFillTx/>
              </a:rPr>
              <a:t>setLocalAppState</a:t>
            </a:r>
            <a:r>
              <a:rPr lang="en-US" dirty="0">
                <a:uFillTx/>
              </a:rPr>
              <a:t> call to navigate the user to the page of that newly created Task object.</a:t>
            </a:r>
            <a:endParaRPr dirty="0">
              <a:uFillTx/>
            </a:endParaRPr>
          </a:p>
        </p:txBody>
      </p:sp>
    </p:spTree>
    <p:extLst>
      <p:ext uri="{BB962C8B-B14F-4D97-AF65-F5344CB8AC3E}">
        <p14:creationId xmlns:p14="http://schemas.microsoft.com/office/powerpoint/2010/main" val="3489982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Here’s the implementation I came up with for this component.</a:t>
            </a:r>
            <a:endParaRPr dirty="0">
              <a:uFillTx/>
            </a:endParaRPr>
          </a:p>
        </p:txBody>
      </p:sp>
    </p:spTree>
    <p:extLst>
      <p:ext uri="{BB962C8B-B14F-4D97-AF65-F5344CB8AC3E}">
        <p14:creationId xmlns:p14="http://schemas.microsoft.com/office/powerpoint/2010/main" val="2866390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As a logged-in user, you should now be able to create your own Task records.</a:t>
            </a:r>
          </a:p>
          <a:p>
            <a:pPr algn="l" fontAlgn="base"/>
            <a:endParaRPr lang="en-US" dirty="0">
              <a:uFillTx/>
            </a:endParaRPr>
          </a:p>
          <a:p>
            <a:pPr algn="l" fontAlgn="base"/>
            <a:r>
              <a:rPr lang="en-US" dirty="0">
                <a:uFillTx/>
              </a:rPr>
              <a:t>Before we implement the next mutation, let me tell you about a good chance to optimize the UI that handles this mutation. Right now, the code makes one </a:t>
            </a:r>
            <a:r>
              <a:rPr lang="en-US" dirty="0" err="1">
                <a:uFillTx/>
              </a:rPr>
              <a:t>GraphQL</a:t>
            </a:r>
            <a:r>
              <a:rPr lang="en-US" dirty="0">
                <a:uFillTx/>
              </a:rPr>
              <a:t> mutation request to create a Task object. It then navigates the user to the Task page and makes another </a:t>
            </a:r>
            <a:r>
              <a:rPr lang="en-US" dirty="0" err="1">
                <a:uFillTx/>
              </a:rPr>
              <a:t>GraphQL</a:t>
            </a:r>
            <a:r>
              <a:rPr lang="en-US" dirty="0">
                <a:uFillTx/>
              </a:rPr>
              <a:t> query request to read the data for that new Task object. You can verify that in the Networks tab in your browser’s dev tools.</a:t>
            </a:r>
          </a:p>
          <a:p>
            <a:pPr algn="l" fontAlgn="base"/>
            <a:endParaRPr lang="en-US" dirty="0">
              <a:uFillTx/>
            </a:endParaRPr>
          </a:p>
          <a:p>
            <a:pPr algn="l" fontAlgn="base"/>
            <a:r>
              <a:rPr lang="en-US" dirty="0">
                <a:uFillTx/>
              </a:rPr>
              <a:t>However, we can skip the second request (to fetch the data in the Task page) because that same data can be read in full as part of the mutation request. To do that, we have to make the </a:t>
            </a:r>
            <a:r>
              <a:rPr lang="en-US" dirty="0" err="1">
                <a:uFillTx/>
              </a:rPr>
              <a:t>taskCreate</a:t>
            </a:r>
            <a:r>
              <a:rPr lang="en-US" dirty="0">
                <a:uFillTx/>
              </a:rPr>
              <a:t> mutation ask for all the data required to render the </a:t>
            </a:r>
            <a:r>
              <a:rPr lang="en-US" dirty="0" err="1">
                <a:uFillTx/>
              </a:rPr>
              <a:t>TaskPage</a:t>
            </a:r>
            <a:r>
              <a:rPr lang="en-US" dirty="0">
                <a:uFillTx/>
              </a:rPr>
              <a:t> view.</a:t>
            </a:r>
          </a:p>
          <a:p>
            <a:pPr algn="l" fontAlgn="base"/>
            <a:endParaRPr lang="en-US" dirty="0">
              <a:uFillTx/>
            </a:endParaRPr>
          </a:p>
          <a:p>
            <a:pPr algn="l" fontAlgn="base"/>
            <a:r>
              <a:rPr lang="en-US" dirty="0">
                <a:uFillTx/>
              </a:rPr>
              <a:t>This means the </a:t>
            </a:r>
            <a:r>
              <a:rPr lang="en-US" dirty="0" err="1">
                <a:uFillTx/>
              </a:rPr>
              <a:t>TaskPage</a:t>
            </a:r>
            <a:r>
              <a:rPr lang="en-US" dirty="0">
                <a:uFillTx/>
              </a:rPr>
              <a:t> component should declare its full data requirements as a fragment (even though it’s a top-level component).</a:t>
            </a:r>
            <a:endParaRPr dirty="0">
              <a:uFillTx/>
            </a:endParaRPr>
          </a:p>
        </p:txBody>
      </p:sp>
    </p:spTree>
    <p:extLst>
      <p:ext uri="{BB962C8B-B14F-4D97-AF65-F5344CB8AC3E}">
        <p14:creationId xmlns:p14="http://schemas.microsoft.com/office/powerpoint/2010/main" val="1892114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In the </a:t>
            </a:r>
            <a:r>
              <a:rPr lang="en-US" dirty="0" err="1">
                <a:uFillTx/>
              </a:rPr>
              <a:t>TaskPage</a:t>
            </a:r>
            <a:r>
              <a:rPr lang="en-US" dirty="0">
                <a:uFillTx/>
              </a:rPr>
              <a:t> component, refactor the TASK_INFO query to use a fragment and export that fragment for others to use it. Let’s name the fragment </a:t>
            </a:r>
            <a:r>
              <a:rPr lang="en-US" dirty="0" err="1">
                <a:uFillTx/>
              </a:rPr>
              <a:t>FullTaskData</a:t>
            </a:r>
            <a:r>
              <a:rPr lang="en-US" dirty="0">
                <a:uFillTx/>
              </a:rPr>
              <a:t>.</a:t>
            </a:r>
            <a:endParaRPr dirty="0">
              <a:uFillTx/>
            </a:endParaRPr>
          </a:p>
        </p:txBody>
      </p:sp>
    </p:spTree>
    <p:extLst>
      <p:ext uri="{BB962C8B-B14F-4D97-AF65-F5344CB8AC3E}">
        <p14:creationId xmlns:p14="http://schemas.microsoft.com/office/powerpoint/2010/main" val="3382162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6568292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modify the </a:t>
            </a:r>
            <a:r>
              <a:rPr lang="en-US" dirty="0" err="1">
                <a:uFillTx/>
              </a:rPr>
              <a:t>taskCreate</a:t>
            </a:r>
            <a:r>
              <a:rPr lang="en-US" dirty="0">
                <a:uFillTx/>
              </a:rPr>
              <a:t> mutation to ask for all the data required by </a:t>
            </a:r>
            <a:r>
              <a:rPr lang="en-US" dirty="0" err="1">
                <a:uFillTx/>
              </a:rPr>
              <a:t>TaskPage</a:t>
            </a:r>
            <a:r>
              <a:rPr lang="en-US" dirty="0">
                <a:uFillTx/>
              </a:rPr>
              <a:t>.</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To optimize the UI of the </a:t>
            </a:r>
            <a:r>
              <a:rPr lang="en-US" dirty="0" err="1"/>
              <a:t>TaskPage</a:t>
            </a:r>
            <a:r>
              <a:rPr lang="en-US" b="0" i="0" dirty="0">
                <a:solidFill>
                  <a:srgbClr val="222222"/>
                </a:solidFill>
                <a:effectLst/>
                <a:latin typeface="Merriweather" panose="00000500000000000000" pitchFamily="2" charset="0"/>
              </a:rPr>
              <a:t> component to not do the extra fetch, we have to change that component to accept an optional data object (instead of just an ID), check for it before the </a:t>
            </a:r>
            <a:r>
              <a:rPr lang="en-US" dirty="0"/>
              <a:t>TASK_INFO</a:t>
            </a:r>
            <a:r>
              <a:rPr lang="en-US" b="0" i="0" dirty="0">
                <a:solidFill>
                  <a:srgbClr val="222222"/>
                </a:solidFill>
                <a:effectLst/>
                <a:latin typeface="Merriweather" panose="00000500000000000000" pitchFamily="2" charset="0"/>
              </a:rPr>
              <a:t> query, and only perform that request if the object does not exist. This is a React-only change, so I’ll skip it here. It’s a good practice to always fetch all the data the UI would need to handle the creation of any object, even if the UI discards it at first (and fetches it again). As we transition into a more featured client for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requests, caching and optimizing requests will be managed for us by that client.</a:t>
            </a:r>
            <a:endParaRPr dirty="0">
              <a:uFillTx/>
            </a:endParaRPr>
          </a:p>
        </p:txBody>
      </p:sp>
    </p:spTree>
    <p:extLst>
      <p:ext uri="{BB962C8B-B14F-4D97-AF65-F5344CB8AC3E}">
        <p14:creationId xmlns:p14="http://schemas.microsoft.com/office/powerpoint/2010/main" val="2891094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Next up, let’s implement the mutation to add an Approach record to an existing Task record. You need to be logged in first to access the UI form for this feature. While looking at a Task page, click the Add New Approach button. You should see the Create Approach form</a:t>
            </a:r>
          </a:p>
          <a:p>
            <a:pPr algn="l" fontAlgn="base"/>
            <a:endParaRPr lang="en-US" dirty="0">
              <a:uFillTx/>
            </a:endParaRPr>
          </a:p>
          <a:p>
            <a:pPr algn="l" fontAlgn="base"/>
            <a:r>
              <a:rPr lang="en-US" dirty="0">
                <a:uFillTx/>
              </a:rPr>
              <a:t>One challenge I prepared for this form is the Details category selector. Remember that an Approach Detail can be a Note, an Explanation, or a Warning; but I did not hardcode these values in the HTML form (the HTML select element is empty in figure).</a:t>
            </a:r>
            <a:endParaRPr dirty="0">
              <a:uFillTx/>
            </a:endParaRPr>
          </a:p>
        </p:txBody>
      </p:sp>
    </p:spTree>
    <p:extLst>
      <p:ext uri="{BB962C8B-B14F-4D97-AF65-F5344CB8AC3E}">
        <p14:creationId xmlns:p14="http://schemas.microsoft.com/office/powerpoint/2010/main" val="133642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What if the </a:t>
            </a:r>
            <a:r>
              <a:rPr lang="en-US" dirty="0" err="1">
                <a:uFillTx/>
              </a:rPr>
              <a:t>GraphQL</a:t>
            </a:r>
            <a:r>
              <a:rPr lang="en-US" dirty="0">
                <a:uFillTx/>
              </a:rPr>
              <a:t> service adds a new category (or removes one) in the future? Is there a way to future-proof this HTML form?</a:t>
            </a:r>
          </a:p>
          <a:p>
            <a:pPr algn="l" fontAlgn="base"/>
            <a:endParaRPr lang="en-US" dirty="0">
              <a:uFillTx/>
            </a:endParaRPr>
          </a:p>
          <a:p>
            <a:pPr algn="l" fontAlgn="base"/>
            <a:r>
              <a:rPr lang="en-US" dirty="0">
                <a:uFillTx/>
              </a:rPr>
              <a:t>Yes! This is where you’re going to appreciate </a:t>
            </a:r>
            <a:r>
              <a:rPr lang="en-US" dirty="0" err="1">
                <a:uFillTx/>
              </a:rPr>
              <a:t>GraphQL’s</a:t>
            </a:r>
            <a:r>
              <a:rPr lang="en-US" dirty="0">
                <a:uFillTx/>
              </a:rPr>
              <a:t> introspective queries. We can ask the </a:t>
            </a:r>
            <a:r>
              <a:rPr lang="en-US" dirty="0" err="1">
                <a:uFillTx/>
              </a:rPr>
              <a:t>GraphQL</a:t>
            </a:r>
            <a:r>
              <a:rPr lang="en-US" dirty="0">
                <a:uFillTx/>
              </a:rPr>
              <a:t> service what values it supports in the </a:t>
            </a:r>
            <a:r>
              <a:rPr lang="en-US" dirty="0" err="1">
                <a:uFillTx/>
              </a:rPr>
              <a:t>ApproachDetailCategory</a:t>
            </a:r>
            <a:r>
              <a:rPr lang="en-US" dirty="0">
                <a:uFillTx/>
              </a:rPr>
              <a:t> type using the __type introspective field.</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Then, we can use the response to build the HTML form</a:t>
            </a:r>
            <a:endParaRPr dirty="0">
              <a:uFillTx/>
            </a:endParaRPr>
          </a:p>
        </p:txBody>
      </p:sp>
    </p:spTree>
    <p:extLst>
      <p:ext uri="{BB962C8B-B14F-4D97-AF65-F5344CB8AC3E}">
        <p14:creationId xmlns:p14="http://schemas.microsoft.com/office/powerpoint/2010/main" val="9509148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The React UI code to do that is already implemented, but we have to make the request for this introspective query somewhere. For example, we can make it every time this form is rendered. That’s what I prepared in the code. Here’s how to do it.</a:t>
            </a:r>
          </a:p>
          <a:p>
            <a:pPr algn="l" fontAlgn="base"/>
            <a:endParaRPr lang="en-US" b="0" i="0" dirty="0">
              <a:solidFill>
                <a:srgbClr val="222222"/>
              </a:solidFill>
              <a:effectLst/>
              <a:uFillTx/>
              <a:latin typeface="Merriweather" panose="00000500000000000000" pitchFamily="2" charset="0"/>
            </a:endParaRPr>
          </a:p>
          <a:p>
            <a:pPr algn="l" fontAlgn="base"/>
            <a:r>
              <a:rPr lang="en-US" dirty="0">
                <a:uFillTx/>
              </a:rPr>
              <a:t>This should make the values supported by the server appear in the HTML form</a:t>
            </a:r>
          </a:p>
          <a:p>
            <a:pPr algn="l" fontAlgn="base"/>
            <a:endParaRPr lang="en-US" dirty="0">
              <a:uFillTx/>
            </a:endParaRP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This type of request should be cached and not invoked every time a user renders the HTML form. These categories will not change that frequently. I would even cache this particular request server-side.</a:t>
            </a:r>
          </a:p>
          <a:p>
            <a:pPr algn="l" fontAlgn="base"/>
            <a:endParaRPr dirty="0">
              <a:uFillTx/>
            </a:endParaRPr>
          </a:p>
        </p:txBody>
      </p:sp>
    </p:spTree>
    <p:extLst>
      <p:ext uri="{BB962C8B-B14F-4D97-AF65-F5344CB8AC3E}">
        <p14:creationId xmlns:p14="http://schemas.microsoft.com/office/powerpoint/2010/main" val="3023333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Now that the HTML form is ready, let’s figure out how to make the </a:t>
            </a:r>
            <a:r>
              <a:rPr lang="en-US" dirty="0" err="1">
                <a:uFillTx/>
              </a:rPr>
              <a:t>approachCreate</a:t>
            </a:r>
            <a:r>
              <a:rPr lang="en-US" dirty="0">
                <a:uFillTx/>
              </a:rPr>
              <a:t> mutation work with it. That mutation takes a </a:t>
            </a:r>
            <a:r>
              <a:rPr lang="en-US" dirty="0" err="1">
                <a:uFillTx/>
              </a:rPr>
              <a:t>taskId</a:t>
            </a:r>
            <a:r>
              <a:rPr lang="en-US" dirty="0">
                <a:uFillTx/>
              </a:rPr>
              <a:t> variable and an </a:t>
            </a:r>
            <a:r>
              <a:rPr lang="en-US" dirty="0" err="1">
                <a:uFillTx/>
              </a:rPr>
              <a:t>ApproachInput</a:t>
            </a:r>
            <a:r>
              <a:rPr lang="en-US" dirty="0">
                <a:uFillTx/>
              </a:rPr>
              <a:t> object. In its returned data, we can ask for the details of the newly created Approach record. The exact fields that we have to include in the output of this mutation are what the UI requires to render an Approach record. We’ve already created a fragment in the Approach component to represent these fields. We can just reuse it here.</a:t>
            </a:r>
          </a:p>
          <a:p>
            <a:pPr algn="l" fontAlgn="base"/>
            <a:endParaRPr lang="en-US" dirty="0">
              <a:uFillTx/>
            </a:endParaRPr>
          </a:p>
          <a:p>
            <a:pPr algn="l" fontAlgn="base"/>
            <a:r>
              <a:rPr lang="en-US" dirty="0">
                <a:uFillTx/>
              </a:rPr>
              <a:t>The input to this mutation is a bit special because of the </a:t>
            </a:r>
            <a:r>
              <a:rPr lang="en-US" dirty="0" err="1">
                <a:uFillTx/>
              </a:rPr>
              <a:t>detailList</a:t>
            </a:r>
            <a:r>
              <a:rPr lang="en-US" dirty="0">
                <a:uFillTx/>
              </a:rPr>
              <a:t> part, which has to be an array of objects (where each represents one detail record).</a:t>
            </a:r>
            <a:endParaRPr dirty="0">
              <a:uFillTx/>
            </a:endParaRPr>
          </a:p>
        </p:txBody>
      </p:sp>
    </p:spTree>
    <p:extLst>
      <p:ext uri="{BB962C8B-B14F-4D97-AF65-F5344CB8AC3E}">
        <p14:creationId xmlns:p14="http://schemas.microsoft.com/office/powerpoint/2010/main" val="4040123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Once the mutation is successful, we can call the noted </a:t>
            </a:r>
            <a:r>
              <a:rPr lang="en-US" dirty="0" err="1">
                <a:uFillTx/>
              </a:rPr>
              <a:t>onSuccess</a:t>
            </a:r>
            <a:r>
              <a:rPr lang="en-US" dirty="0">
                <a:uFillTx/>
              </a:rPr>
              <a:t> method, passing the data returned by the mutation for the new Approach record. The logic of the </a:t>
            </a:r>
            <a:r>
              <a:rPr lang="en-US" dirty="0" err="1">
                <a:uFillTx/>
              </a:rPr>
              <a:t>onSuccess</a:t>
            </a:r>
            <a:r>
              <a:rPr lang="en-US" dirty="0">
                <a:uFillTx/>
              </a:rPr>
              <a:t> function here is all React, but it basically updates the UI with the newly created Approach record (and highlights it as well).</a:t>
            </a:r>
          </a:p>
          <a:p>
            <a:pPr algn="l" fontAlgn="base"/>
            <a:endParaRPr lang="en-US" dirty="0">
              <a:uFillTx/>
            </a:endParaRPr>
          </a:p>
          <a:p>
            <a:pPr algn="l" fontAlgn="base"/>
            <a:r>
              <a:rPr lang="en-US" dirty="0">
                <a:uFillTx/>
              </a:rPr>
              <a:t>Here’s the implementation I came up with for this handler.</a:t>
            </a:r>
            <a:endParaRPr dirty="0">
              <a:uFillTx/>
            </a:endParaRPr>
          </a:p>
        </p:txBody>
      </p:sp>
    </p:spTree>
    <p:extLst>
      <p:ext uri="{BB962C8B-B14F-4D97-AF65-F5344CB8AC3E}">
        <p14:creationId xmlns:p14="http://schemas.microsoft.com/office/powerpoint/2010/main" val="2705117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You can test adding a new Approach entry to a Task entry. The new Approach should appear on top with a slight background highlight</a:t>
            </a:r>
            <a:endParaRPr dirty="0">
              <a:uFillTx/>
            </a:endParaRPr>
          </a:p>
        </p:txBody>
      </p:sp>
    </p:spTree>
    <p:extLst>
      <p:ext uri="{BB962C8B-B14F-4D97-AF65-F5344CB8AC3E}">
        <p14:creationId xmlns:p14="http://schemas.microsoft.com/office/powerpoint/2010/main" val="936284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843459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As a logged-in user, you can click your username link in the top-right corner to navigate to a page that should list all the Task records you have created (including private ones). This page is similar to the home page, but the </a:t>
            </a:r>
            <a:r>
              <a:rPr lang="en-US" dirty="0" err="1">
                <a:uFillTx/>
              </a:rPr>
              <a:t>GraphQL</a:t>
            </a:r>
            <a:r>
              <a:rPr lang="en-US" dirty="0">
                <a:uFillTx/>
              </a:rPr>
              <a:t> query it requires is different. This one has to use the me root field and ask for the </a:t>
            </a:r>
            <a:r>
              <a:rPr lang="en-US" dirty="0" err="1">
                <a:uFillTx/>
              </a:rPr>
              <a:t>taskList</a:t>
            </a:r>
            <a:r>
              <a:rPr lang="en-US" dirty="0">
                <a:uFillTx/>
              </a:rPr>
              <a:t> field under it. It can reuse the </a:t>
            </a:r>
            <a:r>
              <a:rPr lang="en-US" dirty="0" err="1">
                <a:uFillTx/>
              </a:rPr>
              <a:t>TaskSummary</a:t>
            </a:r>
            <a:r>
              <a:rPr lang="en-US" dirty="0">
                <a:uFillTx/>
              </a:rPr>
              <a:t> fragment just as the home page did.</a:t>
            </a:r>
          </a:p>
          <a:p>
            <a:pPr algn="l" fontAlgn="base"/>
            <a:endParaRPr lang="en-US" dirty="0">
              <a:uFillTx/>
            </a:endParaRPr>
          </a:p>
          <a:p>
            <a:pPr algn="l" fontAlgn="base"/>
            <a:r>
              <a:rPr lang="en-US" dirty="0">
                <a:uFillTx/>
              </a:rPr>
              <a:t>Try to do this on your own as well. The component that you have to change is </a:t>
            </a:r>
            <a:r>
              <a:rPr lang="en-US" dirty="0" err="1">
                <a:uFillTx/>
              </a:rPr>
              <a:t>MyTasks</a:t>
            </a:r>
            <a:r>
              <a:rPr lang="en-US" dirty="0">
                <a:uFillTx/>
              </a:rPr>
              <a:t> under web/</a:t>
            </a:r>
            <a:r>
              <a:rPr lang="en-US" dirty="0" err="1">
                <a:uFillTx/>
              </a:rPr>
              <a:t>src</a:t>
            </a:r>
            <a:r>
              <a:rPr lang="en-US" dirty="0">
                <a:uFillTx/>
              </a:rPr>
              <a:t>/components/MyTasks.js. Here’s how I implemented it.</a:t>
            </a:r>
            <a:endParaRPr dirty="0">
              <a:uFillTx/>
            </a:endParaRPr>
          </a:p>
        </p:txBody>
      </p:sp>
    </p:spTree>
    <p:extLst>
      <p:ext uri="{BB962C8B-B14F-4D97-AF65-F5344CB8AC3E}">
        <p14:creationId xmlns:p14="http://schemas.microsoft.com/office/powerpoint/2010/main" val="2457150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We don’t need to do anything special for this query because we’re already sending the current user’s </a:t>
            </a:r>
            <a:r>
              <a:rPr lang="en-US" dirty="0" err="1">
                <a:uFillTx/>
              </a:rPr>
              <a:t>authToken</a:t>
            </a:r>
            <a:r>
              <a:rPr lang="en-US" dirty="0">
                <a:uFillTx/>
              </a:rPr>
              <a:t> value with every </a:t>
            </a:r>
            <a:r>
              <a:rPr lang="en-US" dirty="0" err="1">
                <a:uFillTx/>
              </a:rPr>
              <a:t>GraphQL</a:t>
            </a:r>
            <a:r>
              <a:rPr lang="en-US" dirty="0">
                <a:uFillTx/>
              </a:rPr>
              <a:t> request. The server uses that value to authenticate the request and return the data for the user who is making it. Log in with test/123456, and click the username link in the navigation bar to test the user’s Task-list feature </a:t>
            </a:r>
            <a:endParaRPr dirty="0">
              <a:uFillTx/>
            </a:endParaRPr>
          </a:p>
        </p:txBody>
      </p:sp>
    </p:spTree>
    <p:extLst>
      <p:ext uri="{BB962C8B-B14F-4D97-AF65-F5344CB8AC3E}">
        <p14:creationId xmlns:p14="http://schemas.microsoft.com/office/powerpoint/2010/main" val="238561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If you’ve been following the code we wrote in part 2 of the course, you should have a Node web server running on port 4321 (by default) and serving a </a:t>
            </a:r>
            <a:r>
              <a:rPr lang="en-US" dirty="0" err="1">
                <a:uFillTx/>
              </a:rPr>
              <a:t>GraphQL</a:t>
            </a:r>
            <a:r>
              <a:rPr lang="en-US" dirty="0">
                <a:uFillTx/>
              </a:rPr>
              <a:t> API service on its root endpoint.</a:t>
            </a:r>
          </a:p>
          <a:p>
            <a:pPr algn="l" fontAlgn="base"/>
            <a:endParaRPr lang="en-US" dirty="0">
              <a:uFillTx/>
            </a:endParaRPr>
          </a:p>
          <a:p>
            <a:pPr algn="l" fontAlgn="base"/>
            <a:r>
              <a:rPr lang="en-US" dirty="0">
                <a:uFillTx/>
              </a:rPr>
              <a:t>So far, we’ve been modifying files under the </a:t>
            </a:r>
            <a:r>
              <a:rPr lang="en-US" dirty="0" err="1">
                <a:uFillTx/>
              </a:rPr>
              <a:t>api</a:t>
            </a:r>
            <a:r>
              <a:rPr lang="en-US" dirty="0">
                <a:uFillTx/>
              </a:rPr>
              <a:t> directory in the course’s Git repository (available at </a:t>
            </a:r>
            <a:r>
              <a:rPr lang="en-US" dirty="0" err="1">
                <a:uFillTx/>
              </a:rPr>
              <a:t>az.dev</a:t>
            </a:r>
            <a:r>
              <a:rPr lang="en-US" dirty="0">
                <a:uFillTx/>
              </a:rPr>
              <a:t>/</a:t>
            </a:r>
            <a:r>
              <a:rPr lang="en-US" dirty="0" err="1">
                <a:uFillTx/>
              </a:rPr>
              <a:t>gia</a:t>
            </a:r>
            <a:r>
              <a:rPr lang="en-US" dirty="0">
                <a:uFillTx/>
              </a:rPr>
              <a:t>-repo). We’ll now start modifying the files under the web directory structure (figure).</a:t>
            </a:r>
          </a:p>
          <a:p>
            <a:pPr algn="l" fontAlgn="base"/>
            <a:endParaRPr lang="en-US" dirty="0">
              <a:uFillTx/>
            </a:endParaRPr>
          </a:p>
          <a:p>
            <a:pPr algn="l" fontAlgn="base"/>
            <a:r>
              <a:rPr lang="en-US" dirty="0">
                <a:uFillTx/>
              </a:rPr>
              <a:t>NOTE</a:t>
            </a:r>
          </a:p>
          <a:p>
            <a:pPr algn="l" fontAlgn="base"/>
            <a:r>
              <a:rPr lang="en-US" dirty="0">
                <a:uFillTx/>
              </a:rPr>
              <a:t>You need to have PostgreSQL and MongoDB both started and ready with the </a:t>
            </a:r>
            <a:r>
              <a:rPr lang="en-US" dirty="0" err="1">
                <a:uFillTx/>
              </a:rPr>
              <a:t>AZdev</a:t>
            </a:r>
            <a:r>
              <a:rPr lang="en-US" dirty="0">
                <a:uFillTx/>
              </a:rPr>
              <a:t> schema and have the API server running as well. See the instructions in the repo’s README file if you skipped over part 2 of the course.</a:t>
            </a:r>
            <a:endParaRPr dirty="0">
              <a:uFillTx/>
            </a:endParaRPr>
          </a:p>
        </p:txBody>
      </p:sp>
    </p:spTree>
    <p:extLst>
      <p:ext uri="{BB962C8B-B14F-4D97-AF65-F5344CB8AC3E}">
        <p14:creationId xmlns:p14="http://schemas.microsoft.com/office/powerpoint/2010/main" val="3698813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dirty="0">
                <a:uFillTx/>
              </a:rPr>
              <a:t>The search feature is probably the most important feature in the </a:t>
            </a:r>
            <a:r>
              <a:rPr lang="en-US" dirty="0" err="1">
                <a:uFillTx/>
              </a:rPr>
              <a:t>AZdev</a:t>
            </a:r>
            <a:r>
              <a:rPr lang="en-US" dirty="0">
                <a:uFillTx/>
              </a:rPr>
              <a:t> application. It will be heavily used because it’s the entry point for all Task records.</a:t>
            </a:r>
          </a:p>
          <a:p>
            <a:pPr algn="l" fontAlgn="base"/>
            <a:endParaRPr lang="en-US" dirty="0">
              <a:uFillTx/>
            </a:endParaRPr>
          </a:p>
          <a:p>
            <a:pPr algn="l" fontAlgn="base"/>
            <a:r>
              <a:rPr lang="en-US" dirty="0">
                <a:uFillTx/>
              </a:rPr>
              <a:t>It’s also special because it should work with or without a user session. Without a user session, the API we implemented will exclude all private Task records. By including an </a:t>
            </a:r>
            <a:r>
              <a:rPr lang="en-US" dirty="0" err="1">
                <a:uFillTx/>
              </a:rPr>
              <a:t>authToken</a:t>
            </a:r>
            <a:r>
              <a:rPr lang="en-US" dirty="0">
                <a:uFillTx/>
              </a:rPr>
              <a:t>, the API will include the private Task records owned by an authenticated user. This is why I kept this feature for last so that we can test these two branches from the UI.</a:t>
            </a:r>
          </a:p>
          <a:p>
            <a:pPr algn="l" fontAlgn="base"/>
            <a:endParaRPr lang="en-US" dirty="0">
              <a:uFillTx/>
            </a:endParaRPr>
          </a:p>
          <a:p>
            <a:pPr algn="l" fontAlgn="base"/>
            <a:r>
              <a:rPr lang="en-US" dirty="0">
                <a:uFillTx/>
              </a:rPr>
              <a:t>The root </a:t>
            </a:r>
            <a:r>
              <a:rPr lang="en-US" dirty="0" err="1">
                <a:uFillTx/>
              </a:rPr>
              <a:t>GraphQL</a:t>
            </a:r>
            <a:r>
              <a:rPr lang="en-US" dirty="0">
                <a:uFillTx/>
              </a:rPr>
              <a:t> field that we can use is search. We’ll alias it as </a:t>
            </a:r>
            <a:r>
              <a:rPr lang="en-US" dirty="0" err="1">
                <a:uFillTx/>
              </a:rPr>
              <a:t>searchResults</a:t>
            </a:r>
            <a:r>
              <a:rPr lang="en-US" dirty="0">
                <a:uFillTx/>
              </a:rPr>
              <a:t>. It expects a term string as its only argument. That string is what we need to read from the search input text box. However, the UI is designed such that the state of the component changes when a user clicks the Search button, and the search-term value can be read from the local app state. That part is already implemented in the code.</a:t>
            </a:r>
          </a:p>
          <a:p>
            <a:pPr algn="l" fontAlgn="base"/>
            <a:endParaRPr lang="en-US" dirty="0">
              <a:uFillTx/>
            </a:endParaRPr>
          </a:p>
          <a:p>
            <a:pPr algn="l" fontAlgn="base"/>
            <a:r>
              <a:rPr lang="en-US" dirty="0">
                <a:uFillTx/>
              </a:rPr>
              <a:t>Another special thing about the search query is how it represents two API object types. Search results can include both Task and Approach records. The UI is implemented to display these types differently (based on a .type attribute). Look at the JSX in web/</a:t>
            </a:r>
            <a:r>
              <a:rPr lang="en-US" dirty="0" err="1">
                <a:uFillTx/>
              </a:rPr>
              <a:t>src</a:t>
            </a:r>
            <a:r>
              <a:rPr lang="en-US" dirty="0">
                <a:uFillTx/>
              </a:rPr>
              <a:t>/components/Search.js to analyze what fields this search query requires (by looking at used variables):</a:t>
            </a:r>
          </a:p>
          <a:p>
            <a:pPr algn="l" fontAlgn="base"/>
            <a:endParaRPr lang="en-US" dirty="0">
              <a:uFillTx/>
            </a:endParaRPr>
          </a:p>
          <a:p>
            <a:pPr algn="l" fontAlgn="base"/>
            <a:r>
              <a:rPr lang="en-US" dirty="0">
                <a:uFillTx/>
              </a:rPr>
              <a:t>The bold parts on each search item tell us that we need the following fields: type, id, content, </a:t>
            </a:r>
            <a:r>
              <a:rPr lang="en-US" dirty="0" err="1">
                <a:uFillTx/>
              </a:rPr>
              <a:t>approachCount</a:t>
            </a:r>
            <a:r>
              <a:rPr lang="en-US" dirty="0">
                <a:uFillTx/>
              </a:rPr>
              <a:t> (if it’s a Task), and </a:t>
            </a:r>
            <a:r>
              <a:rPr lang="en-US" dirty="0" err="1">
                <a:uFillTx/>
              </a:rPr>
              <a:t>task.content</a:t>
            </a:r>
            <a:r>
              <a:rPr lang="en-US" dirty="0">
                <a:uFillTx/>
              </a:rPr>
              <a:t> and task.id (if it’s an Approach). We made the search root field an interface implemented by both Task and Approach models. This means the __</a:t>
            </a:r>
            <a:r>
              <a:rPr lang="en-US" dirty="0" err="1">
                <a:uFillTx/>
              </a:rPr>
              <a:t>typename</a:t>
            </a:r>
            <a:r>
              <a:rPr lang="en-US" dirty="0">
                <a:uFillTx/>
              </a:rPr>
              <a:t> introspective field will hold the value of Task or Approach. We’ll have to alias that as type since that’s what the UI is using.</a:t>
            </a:r>
            <a:endParaRPr dirty="0">
              <a:uFillTx/>
            </a:endParaRPr>
          </a:p>
        </p:txBody>
      </p:sp>
    </p:spTree>
    <p:extLst>
      <p:ext uri="{BB962C8B-B14F-4D97-AF65-F5344CB8AC3E}">
        <p14:creationId xmlns:p14="http://schemas.microsoft.com/office/powerpoint/2010/main" val="2414010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content field can be read directly under the search field because it is common in both types. However, both the </a:t>
            </a:r>
            <a:r>
              <a:rPr lang="en-US" dirty="0" err="1">
                <a:uFillTx/>
              </a:rPr>
              <a:t>approachCount</a:t>
            </a:r>
            <a:r>
              <a:rPr lang="en-US" dirty="0">
                <a:uFillTx/>
              </a:rPr>
              <a:t> and task fields will have to be included conditionally using inline fragments. Here’s the query I came up with after this analysis.</a:t>
            </a:r>
            <a:endParaRPr dirty="0">
              <a:uFillTx/>
            </a:endParaRPr>
          </a:p>
        </p:txBody>
      </p:sp>
    </p:spTree>
    <p:extLst>
      <p:ext uri="{BB962C8B-B14F-4D97-AF65-F5344CB8AC3E}">
        <p14:creationId xmlns:p14="http://schemas.microsoft.com/office/powerpoint/2010/main" val="2399093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content field can be read directly under the search field because it is common in both types. However, both the </a:t>
            </a:r>
            <a:r>
              <a:rPr lang="en-US" dirty="0" err="1">
                <a:uFillTx/>
              </a:rPr>
              <a:t>approachCount</a:t>
            </a:r>
            <a:r>
              <a:rPr lang="en-US" dirty="0">
                <a:uFillTx/>
              </a:rPr>
              <a:t> and task fields will have to be included conditionally using inline fragments. Here’s the query I came up with after this analysis.</a:t>
            </a:r>
            <a:endParaRPr dirty="0">
              <a:uFillTx/>
            </a:endParaRPr>
          </a:p>
        </p:txBody>
      </p:sp>
    </p:spTree>
    <p:extLst>
      <p:ext uri="{BB962C8B-B14F-4D97-AF65-F5344CB8AC3E}">
        <p14:creationId xmlns:p14="http://schemas.microsoft.com/office/powerpoint/2010/main" val="615424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You can test the Search form now. Make sure it works for both Task and Approach content. Also test the public/private feature. If you create a private Task entry, it should only be included in search results when you’re logged in. The sample data has a private entry owned by the “test” user. Test searching for “babel” as a guest and as the “test” sample data user</a:t>
            </a:r>
          </a:p>
          <a:p>
            <a:pPr algn="l" fontAlgn="base"/>
            <a:endParaRPr lang="en-US" dirty="0">
              <a:uFillTx/>
            </a:endParaRPr>
          </a:p>
          <a:p>
            <a:pPr algn="l" fontAlgn="base"/>
            <a:r>
              <a:rPr lang="en-US" dirty="0">
                <a:uFillTx/>
              </a:rPr>
              <a:t>Next up</a:t>
            </a:r>
          </a:p>
          <a:p>
            <a:pPr algn="l" fontAlgn="base"/>
            <a:r>
              <a:rPr lang="en-US" dirty="0">
                <a:uFillTx/>
              </a:rPr>
              <a:t>We have skipped many complexities in this lesson. While some simple applications will not need to worry about such complexities, most will. You should be aware of them in all cases. For example, what if the API service takes too long to reply? What if it’s down? What if it returns partial data with errors?</a:t>
            </a:r>
          </a:p>
          <a:p>
            <a:pPr algn="l" fontAlgn="base"/>
            <a:endParaRPr lang="en-US" dirty="0">
              <a:uFillTx/>
            </a:endParaRPr>
          </a:p>
          <a:p>
            <a:pPr algn="l" fontAlgn="base"/>
            <a:r>
              <a:rPr lang="en-US" dirty="0">
                <a:uFillTx/>
              </a:rPr>
              <a:t>In each of these situations, the UI should behave in a user-friendly way. It might need to retry a request, display a global error message, or display a warning to tell the user that a request is taking longer than usual.</a:t>
            </a:r>
          </a:p>
          <a:p>
            <a:pPr algn="l" fontAlgn="base"/>
            <a:endParaRPr lang="en-US" dirty="0">
              <a:uFillTx/>
            </a:endParaRPr>
          </a:p>
          <a:p>
            <a:pPr algn="l" fontAlgn="base"/>
            <a:r>
              <a:rPr lang="en-US" dirty="0">
                <a:uFillTx/>
              </a:rPr>
              <a:t>The complexities are on both ends of this stack. The browser has many limitations. What if it cannot allocate more memory? What if it has a limited network or CPU power? There is a lot we can do to make this application a bit more usable on slow and restricted devices. Just as we used </a:t>
            </a:r>
            <a:r>
              <a:rPr lang="en-US" dirty="0" err="1">
                <a:uFillTx/>
              </a:rPr>
              <a:t>DataLoader</a:t>
            </a:r>
            <a:r>
              <a:rPr lang="en-US" dirty="0">
                <a:uFillTx/>
              </a:rPr>
              <a:t> to cache and batch SQL operations, we can use a specialized </a:t>
            </a:r>
            <a:r>
              <a:rPr lang="en-US" dirty="0" err="1">
                <a:uFillTx/>
              </a:rPr>
              <a:t>GraphQL</a:t>
            </a:r>
            <a:r>
              <a:rPr lang="en-US" dirty="0">
                <a:uFillTx/>
              </a:rPr>
              <a:t> client library to cache and batch </a:t>
            </a:r>
            <a:r>
              <a:rPr lang="en-US" dirty="0" err="1">
                <a:uFillTx/>
              </a:rPr>
              <a:t>GraphQL</a:t>
            </a:r>
            <a:r>
              <a:rPr lang="en-US" dirty="0">
                <a:uFillTx/>
              </a:rPr>
              <a:t> operations.</a:t>
            </a:r>
          </a:p>
          <a:p>
            <a:pPr algn="l" fontAlgn="base"/>
            <a:endParaRPr lang="en-US" dirty="0">
              <a:uFillTx/>
            </a:endParaRPr>
          </a:p>
          <a:p>
            <a:pPr algn="l" fontAlgn="base"/>
            <a:r>
              <a:rPr lang="en-US" dirty="0">
                <a:uFillTx/>
              </a:rPr>
              <a:t>Here are a few generic considerations when deciding whether to use a client library like Apollo or Relay. These libraries greatly simplify things like the following:</a:t>
            </a:r>
          </a:p>
          <a:p>
            <a:pPr algn="l" fontAlgn="base"/>
            <a:endParaRPr lang="en-US" dirty="0">
              <a:uFillTx/>
            </a:endParaRPr>
          </a:p>
          <a:p>
            <a:pPr algn="l" fontAlgn="base"/>
            <a:r>
              <a:rPr lang="en-US" dirty="0">
                <a:uFillTx/>
              </a:rPr>
              <a:t>Performance-For example, caching responses and batching multiple network requests into one. Also, displaying a big list of records using pagination, to avoid overwhelming the app memory.</a:t>
            </a:r>
          </a:p>
          <a:p>
            <a:pPr algn="l" fontAlgn="base"/>
            <a:r>
              <a:rPr lang="en-US" dirty="0">
                <a:uFillTx/>
              </a:rPr>
              <a:t>Efficiency-For example, asking servers for only the new data required by a view and then merging new data with old data; or asking servers for only the data used in the visible window and asking for the rest of the data as the user scrolls up or down.</a:t>
            </a:r>
          </a:p>
          <a:p>
            <a:pPr algn="l" fontAlgn="base"/>
            <a:r>
              <a:rPr lang="en-US" dirty="0">
                <a:uFillTx/>
              </a:rPr>
              <a:t>Dealing with failure-For example, employing standard error-handling for failing requests and a standard retry strategy.</a:t>
            </a:r>
          </a:p>
          <a:p>
            <a:pPr algn="l" fontAlgn="base"/>
            <a:r>
              <a:rPr lang="en-US" dirty="0">
                <a:uFillTx/>
              </a:rPr>
              <a:t>Responsiveness-For example, showing expected data changes optimistically while waiting on a confirmation from the server. Then, possibly performing a rollback on those optimistic changes if the server fails to persist the data.</a:t>
            </a:r>
          </a:p>
          <a:p>
            <a:pPr algn="l" fontAlgn="base"/>
            <a:r>
              <a:rPr lang="en-US" dirty="0">
                <a:uFillTx/>
              </a:rPr>
              <a:t>Cache management-For example, deciding what to cache, where to cache it, and when to expire something in the cache.</a:t>
            </a:r>
          </a:p>
          <a:p>
            <a:pPr algn="l" fontAlgn="base"/>
            <a:r>
              <a:rPr lang="en-US" dirty="0">
                <a:uFillTx/>
              </a:rPr>
              <a:t>These factors are why specialized frontend </a:t>
            </a:r>
            <a:r>
              <a:rPr lang="en-US" dirty="0" err="1">
                <a:uFillTx/>
              </a:rPr>
              <a:t>GraphQL</a:t>
            </a:r>
            <a:r>
              <a:rPr lang="en-US" dirty="0">
                <a:uFillTx/>
              </a:rPr>
              <a:t> client libraries exist. In the next lesson, we will explore one of the most popular </a:t>
            </a:r>
            <a:r>
              <a:rPr lang="en-US" dirty="0" err="1">
                <a:uFillTx/>
              </a:rPr>
              <a:t>GraphQL</a:t>
            </a:r>
            <a:r>
              <a:rPr lang="en-US" dirty="0">
                <a:uFillTx/>
              </a:rPr>
              <a:t> clients today: the Apollo Client.</a:t>
            </a:r>
            <a:endParaRPr dirty="0">
              <a:uFillTx/>
            </a:endParaRPr>
          </a:p>
        </p:txBody>
      </p:sp>
    </p:spTree>
    <p:extLst>
      <p:ext uri="{BB962C8B-B14F-4D97-AF65-F5344CB8AC3E}">
        <p14:creationId xmlns:p14="http://schemas.microsoft.com/office/powerpoint/2010/main" val="11699803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use a </a:t>
            </a:r>
            <a:r>
              <a:rPr lang="en-US" dirty="0" err="1">
                <a:uFillTx/>
              </a:rPr>
              <a:t>GraphQL</a:t>
            </a:r>
            <a:r>
              <a:rPr lang="en-US" dirty="0">
                <a:uFillTx/>
              </a:rPr>
              <a:t> operation in a frontend web application, you need to make Ajax calls. These calls usually cause the UI state to change. You’ll have to make them in a place where it’s </a:t>
            </a:r>
          </a:p>
          <a:p>
            <a:pPr algn="l" fontAlgn="base"/>
            <a:r>
              <a:rPr lang="en-US" dirty="0">
                <a:uFillTx/>
              </a:rPr>
              <a:t>A subscription operation is generally used to </a:t>
            </a:r>
            <a:r>
              <a:rPr lang="en-US" dirty="0" err="1">
                <a:uFillTx/>
              </a:rPr>
              <a:t>autoupdate</a:t>
            </a:r>
            <a:r>
              <a:rPr lang="en-US" dirty="0">
                <a:uFillTx/>
              </a:rPr>
              <a:t> a frequently changed view.</a:t>
            </a:r>
          </a:p>
          <a:p>
            <a:pPr algn="l" fontAlgn="base"/>
            <a:r>
              <a:rPr lang="en-US" dirty="0">
                <a:uFillTx/>
              </a:rPr>
              <a:t>Fragments allow components to be responsible for their own data requirements. Parent components can use these fragments to include the data required by their children components.</a:t>
            </a:r>
          </a:p>
          <a:p>
            <a:pPr algn="l" fontAlgn="base"/>
            <a:r>
              <a:rPr lang="en-US" dirty="0">
                <a:uFillTx/>
              </a:rPr>
              <a:t>Mutation operations usually require the reading of input element values. The structure of a UI form should match the structure of the mutation input type.</a:t>
            </a:r>
          </a:p>
          <a:p>
            <a:pPr algn="l" fontAlgn="base"/>
            <a:r>
              <a:rPr lang="en-US" dirty="0" err="1">
                <a:uFillTx/>
              </a:rPr>
              <a:t>GraphQL</a:t>
            </a:r>
            <a:r>
              <a:rPr lang="en-US" dirty="0">
                <a:uFillTx/>
              </a:rPr>
              <a:t> introspective queries can be used to future-proof parts of the UI that depend on dynamic values.</a:t>
            </a:r>
          </a:p>
        </p:txBody>
      </p:sp>
    </p:spTree>
    <p:extLst>
      <p:ext uri="{BB962C8B-B14F-4D97-AF65-F5344CB8AC3E}">
        <p14:creationId xmlns:p14="http://schemas.microsoft.com/office/powerpoint/2010/main" val="38700420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This command will run a process that bundles all code and serves it on http://localhost:1234.</a:t>
            </a:r>
            <a:endParaRPr dirty="0">
              <a:uFillTx/>
            </a:endParaRPr>
          </a:p>
        </p:txBody>
      </p:sp>
    </p:spTree>
    <p:extLst>
      <p:ext uri="{BB962C8B-B14F-4D97-AF65-F5344CB8AC3E}">
        <p14:creationId xmlns:p14="http://schemas.microsoft.com/office/powerpoint/2010/main" val="4268082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If everything works okay, you should be able to access the development web server main page. It should look as shown in figure </a:t>
            </a:r>
            <a:endParaRPr dirty="0">
              <a:uFillTx/>
            </a:endParaRPr>
          </a:p>
        </p:txBody>
      </p:sp>
    </p:spTree>
    <p:extLst>
      <p:ext uri="{BB962C8B-B14F-4D97-AF65-F5344CB8AC3E}">
        <p14:creationId xmlns:p14="http://schemas.microsoft.com/office/powerpoint/2010/main" val="4284597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This is a pure React project that mounts a simple single-page app. There are no helper libraries like Redux or React Router. All React components are in web/</a:t>
            </a:r>
            <a:r>
              <a:rPr lang="en-US" dirty="0" err="1">
                <a:uFillTx/>
              </a:rPr>
              <a:t>src</a:t>
            </a:r>
            <a:r>
              <a:rPr lang="en-US" dirty="0">
                <a:uFillTx/>
              </a:rPr>
              <a:t>/components. The top-level component is Root, which is defined in web/</a:t>
            </a:r>
            <a:r>
              <a:rPr lang="en-US" dirty="0" err="1">
                <a:uFillTx/>
              </a:rPr>
              <a:t>src</a:t>
            </a:r>
            <a:r>
              <a:rPr lang="en-US" dirty="0">
                <a:uFillTx/>
              </a:rPr>
              <a:t>/components/Root.js. The components that can show up on their own in this example are exported in web/</a:t>
            </a:r>
            <a:r>
              <a:rPr lang="en-US" dirty="0" err="1">
                <a:uFillTx/>
              </a:rPr>
              <a:t>src</a:t>
            </a:r>
            <a:r>
              <a:rPr lang="en-US" dirty="0">
                <a:uFillTx/>
              </a:rPr>
              <a:t>/components/index.js. You can think of these components as the virtual pages of the app.</a:t>
            </a:r>
          </a:p>
          <a:p>
            <a:pPr algn="l" fontAlgn="base"/>
            <a:endParaRPr lang="en-US" dirty="0">
              <a:uFillTx/>
            </a:endParaRPr>
          </a:p>
          <a:p>
            <a:pPr algn="l" fontAlgn="base"/>
            <a:r>
              <a:rPr lang="en-US" dirty="0">
                <a:uFillTx/>
              </a:rPr>
              <a:t>WARNING</a:t>
            </a:r>
          </a:p>
          <a:p>
            <a:pPr algn="l" fontAlgn="base"/>
            <a:r>
              <a:rPr lang="en-US" dirty="0">
                <a:uFillTx/>
              </a:rPr>
              <a:t>The starting point for this lesson’s code will have a lot of </a:t>
            </a:r>
            <a:r>
              <a:rPr lang="en-US" dirty="0" err="1">
                <a:uFillTx/>
              </a:rPr>
              <a:t>ESLint</a:t>
            </a:r>
            <a:r>
              <a:rPr lang="en-US" dirty="0">
                <a:uFillTx/>
              </a:rPr>
              <a:t> errors because I left many unused variables in the template, and </a:t>
            </a:r>
            <a:r>
              <a:rPr lang="en-US" dirty="0" err="1">
                <a:uFillTx/>
              </a:rPr>
              <a:t>ESLint</a:t>
            </a:r>
            <a:r>
              <a:rPr lang="en-US" dirty="0">
                <a:uFillTx/>
              </a:rPr>
              <a:t> is configured to complain about that. We’ll use these variables when we need them. There should be no </a:t>
            </a:r>
            <a:r>
              <a:rPr lang="en-US" dirty="0" err="1">
                <a:uFillTx/>
              </a:rPr>
              <a:t>ESLint</a:t>
            </a:r>
            <a:r>
              <a:rPr lang="en-US" dirty="0">
                <a:uFillTx/>
              </a:rPr>
              <a:t> errors when we are finished with this lesson.</a:t>
            </a:r>
          </a:p>
          <a:p>
            <a:pPr algn="l" fontAlgn="base"/>
            <a:endParaRPr lang="en-US" dirty="0">
              <a:uFillTx/>
            </a:endParaRPr>
          </a:p>
          <a:p>
            <a:pPr algn="l" fontAlgn="base"/>
            <a:r>
              <a:rPr lang="en-US" dirty="0">
                <a:uFillTx/>
              </a:rPr>
              <a:t>A React component is a basic JavaScript function that can optionally take arguments (known as props in React). It can have custom logic (like fetching data from an API), and it always returns a virtual DOM node. React takes care of mounting that virtual node in the right place and updates it (efficiently) when it needs to be updated. You can assume that the declarative state of that component will always be reflected in the browser. You just need to invoke JavaScript functions (which I have documented for you in the code) to get the DOM updated.</a:t>
            </a:r>
          </a:p>
          <a:p>
            <a:pPr algn="l" fontAlgn="base"/>
            <a:endParaRPr lang="en-US" dirty="0">
              <a:uFillTx/>
            </a:endParaRPr>
          </a:p>
          <a:p>
            <a:pPr algn="l" fontAlgn="base"/>
            <a:r>
              <a:rPr lang="en-US" dirty="0">
                <a:uFillTx/>
              </a:rPr>
              <a:t>The state of this project’s UI is managed with a simple global context object. In React, a context object is global to the app that defines it, and every component in the tree can read it and modify it. The context object is defined in web/</a:t>
            </a:r>
            <a:r>
              <a:rPr lang="en-US" dirty="0" err="1">
                <a:uFillTx/>
              </a:rPr>
              <a:t>src</a:t>
            </a:r>
            <a:r>
              <a:rPr lang="en-US" dirty="0">
                <a:uFillTx/>
              </a:rPr>
              <a:t>/store.js. The two main things that are managed in the global context are the current component information (what component to render and what props to pass to it) and the current information of the logged-in user (if any). A few functions are defined on the context object and imported into the components that need them. For example, the </a:t>
            </a:r>
            <a:r>
              <a:rPr lang="en-US" dirty="0" err="1">
                <a:uFillTx/>
              </a:rPr>
              <a:t>useLocalAppState</a:t>
            </a:r>
            <a:r>
              <a:rPr lang="en-US" dirty="0">
                <a:uFillTx/>
              </a:rPr>
              <a:t> function can be used to read values from the app state, and the </a:t>
            </a:r>
            <a:r>
              <a:rPr lang="en-US" dirty="0" err="1">
                <a:uFillTx/>
              </a:rPr>
              <a:t>setLocalAppState</a:t>
            </a:r>
            <a:r>
              <a:rPr lang="en-US" dirty="0">
                <a:uFillTx/>
              </a:rPr>
              <a:t> function can be used to update the app state. These functions are defined on the context object because they need to access and modify the global app state.</a:t>
            </a:r>
          </a:p>
          <a:p>
            <a:pPr algn="l" fontAlgn="base"/>
            <a:endParaRPr lang="en-US" dirty="0">
              <a:uFillTx/>
            </a:endParaRPr>
          </a:p>
          <a:p>
            <a:pPr algn="l" fontAlgn="base"/>
            <a:r>
              <a:rPr lang="en-US" dirty="0">
                <a:uFillTx/>
              </a:rPr>
              <a:t>MODULE BUNDLERS</a:t>
            </a:r>
          </a:p>
          <a:p>
            <a:pPr algn="l" fontAlgn="base"/>
            <a:r>
              <a:rPr lang="en-US" dirty="0">
                <a:uFillTx/>
              </a:rPr>
              <a:t>All JavaScript code in this project gets bundled using Parcel. Parcel is a simple module bundler that can also compile special things like </a:t>
            </a:r>
            <a:r>
              <a:rPr lang="en-US" dirty="0" err="1">
                <a:uFillTx/>
              </a:rPr>
              <a:t>React’s</a:t>
            </a:r>
            <a:r>
              <a:rPr lang="en-US" dirty="0">
                <a:uFillTx/>
              </a:rPr>
              <a:t> JSX extension, modern JavaScript features, and even TypeScript. We’re using Parcel’s default configuration, which has hot module reloading configured out of the box. This will auto-refresh your browser session when you make changes to the code (and save them). Try that by changing the content of the </a:t>
            </a:r>
            <a:r>
              <a:rPr lang="en-US" dirty="0" err="1">
                <a:uFillTx/>
              </a:rPr>
              <a:t>mockTasks</a:t>
            </a:r>
            <a:r>
              <a:rPr lang="en-US" dirty="0">
                <a:uFillTx/>
              </a:rPr>
              <a:t> array in web/</a:t>
            </a:r>
            <a:r>
              <a:rPr lang="en-US" dirty="0" err="1">
                <a:uFillTx/>
              </a:rPr>
              <a:t>src</a:t>
            </a:r>
            <a:r>
              <a:rPr lang="en-US" dirty="0">
                <a:uFillTx/>
              </a:rPr>
              <a:t>/components/Home.js, and note that the browser auto-refreshes.</a:t>
            </a:r>
          </a:p>
          <a:p>
            <a:pPr algn="l" fontAlgn="base"/>
            <a:endParaRPr lang="en-US" dirty="0">
              <a:uFillTx/>
            </a:endParaRPr>
          </a:p>
          <a:p>
            <a:pPr algn="l" fontAlgn="base"/>
            <a:r>
              <a:rPr lang="en-US" dirty="0">
                <a:uFillTx/>
              </a:rPr>
              <a:t>A couple of other popular module bundlers are Webpack and Rollup. Webpack, being the first, is more widely used. I’ve picked Parcel for this project for its simplicity and excellent default configurations. The official </a:t>
            </a:r>
            <a:r>
              <a:rPr lang="en-US" dirty="0" err="1">
                <a:uFillTx/>
              </a:rPr>
              <a:t>AZdev</a:t>
            </a:r>
            <a:r>
              <a:rPr lang="en-US" dirty="0">
                <a:uFillTx/>
              </a:rPr>
              <a:t> open source repository (</a:t>
            </a:r>
            <a:r>
              <a:rPr lang="en-US" dirty="0" err="1">
                <a:uFillTx/>
              </a:rPr>
              <a:t>az.dev</a:t>
            </a:r>
            <a:r>
              <a:rPr lang="en-US" dirty="0">
                <a:uFillTx/>
              </a:rPr>
              <a:t>/contribute) uses Webpack.</a:t>
            </a:r>
            <a:endParaRPr dirty="0">
              <a:uFillTx/>
            </a:endParaRPr>
          </a:p>
        </p:txBody>
      </p:sp>
    </p:spTree>
    <p:extLst>
      <p:ext uri="{BB962C8B-B14F-4D97-AF65-F5344CB8AC3E}">
        <p14:creationId xmlns:p14="http://schemas.microsoft.com/office/powerpoint/2010/main" val="419660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We will be modifying almost every component file (under web/</a:t>
            </a:r>
            <a:r>
              <a:rPr lang="en-US" dirty="0" err="1">
                <a:uFillTx/>
              </a:rPr>
              <a:t>src</a:t>
            </a:r>
            <a:r>
              <a:rPr lang="en-US" dirty="0">
                <a:uFillTx/>
              </a:rPr>
              <a:t>/components) and the context object (in web/</a:t>
            </a:r>
            <a:r>
              <a:rPr lang="en-US" dirty="0" err="1">
                <a:uFillTx/>
              </a:rPr>
              <a:t>src</a:t>
            </a:r>
            <a:r>
              <a:rPr lang="en-US" dirty="0">
                <a:uFillTx/>
              </a:rPr>
              <a:t>/store.js), but you don’t need to create any new files in the project to follow this lesson. All the components are ready except where they require data reads and writes. You also don’t need to modify any of the components’ output (their returned JSX nodes). All the HTML work has been done, but it’s rendered with empty or mock data. We will modify the places in the code where these data variables are defined. In places where we need to make modifications, I have added notes in code comments (labeled “GIA NOTES”; see figure).</a:t>
            </a:r>
          </a:p>
          <a:p>
            <a:pPr algn="l" fontAlgn="base"/>
            <a:endParaRPr lang="en-US" dirty="0">
              <a:uFillTx/>
            </a:endParaRPr>
          </a:p>
          <a:p>
            <a:pPr algn="l" fontAlgn="base"/>
            <a:r>
              <a:rPr lang="en-US" dirty="0">
                <a:uFillTx/>
              </a:rPr>
              <a:t>You also don’t need to modify any styling code or add any CSS classes to the HTML managed by React. The CSS is all wired and ready (in web/</a:t>
            </a:r>
            <a:r>
              <a:rPr lang="en-US" dirty="0" err="1">
                <a:uFillTx/>
              </a:rPr>
              <a:t>src</a:t>
            </a:r>
            <a:r>
              <a:rPr lang="en-US" dirty="0">
                <a:uFillTx/>
              </a:rPr>
              <a:t>/index.css), but it’s certainly not the best. I only made a few general style tweaks to make things look decent. The styles were based on the Tailwind CSS framework, but I extracted them out and made the project use them directly for simplicity.</a:t>
            </a:r>
            <a:endParaRPr dirty="0">
              <a:uFillTx/>
            </a:endParaRPr>
          </a:p>
        </p:txBody>
      </p:sp>
    </p:spTree>
    <p:extLst>
      <p:ext uri="{BB962C8B-B14F-4D97-AF65-F5344CB8AC3E}">
        <p14:creationId xmlns:p14="http://schemas.microsoft.com/office/powerpoint/2010/main" val="2628940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1/2/2022</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B03A79-BACE-4AB6-BF4B-8A9A314111D1}"/>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3841CDBD-1149-4D57-946D-EFF894EC1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72324-7637-408F-8F57-566BDCD510B1}"/>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52365010-DD97-4DBA-8EBE-E08D1B246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16660-BCCD-4C16-863E-E3FBE216D78D}"/>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127B21CA-5359-46E9-B5B3-3D8327B9C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FC12CF-4317-4A38-978B-BE79F1C893B3}"/>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73E76F39-50A9-4B52-A32E-8025DFE7F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82D00-E185-49AD-BF60-AB8C6D793648}"/>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8" name="Footer Placeholder 7">
            <a:extLst>
              <a:ext uri="{FF2B5EF4-FFF2-40B4-BE49-F238E27FC236}">
                <a16:creationId xmlns:a16="http://schemas.microsoft.com/office/drawing/2014/main" id="{C159453F-BD9B-4025-8925-601892BA3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BD135-7F7C-493C-A8E0-68F1A81FD878}"/>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4" name="Footer Placeholder 3">
            <a:extLst>
              <a:ext uri="{FF2B5EF4-FFF2-40B4-BE49-F238E27FC236}">
                <a16:creationId xmlns:a16="http://schemas.microsoft.com/office/drawing/2014/main" id="{6A717FA8-D8F5-4D37-9F67-8E91F55C09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F6BE-1C82-47B4-BF1E-BDAB0CF4A785}"/>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3" name="Footer Placeholder 2">
            <a:extLst>
              <a:ext uri="{FF2B5EF4-FFF2-40B4-BE49-F238E27FC236}">
                <a16:creationId xmlns:a16="http://schemas.microsoft.com/office/drawing/2014/main" id="{747912C9-93DF-4EDD-91FA-E6ABFF4B23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71DFD03-9805-465F-B527-55F60C804E06}"/>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3A83B5C7-FEB3-4FB8-9DD9-A4F4445DA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DDFDB67-368A-44B5-886E-7A49887A78E6}"/>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6" name="Footer Placeholder 5">
            <a:extLst>
              <a:ext uri="{FF2B5EF4-FFF2-40B4-BE49-F238E27FC236}">
                <a16:creationId xmlns:a16="http://schemas.microsoft.com/office/drawing/2014/main" id="{8B505C4B-A8B8-4D91-82A8-569030FFD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8623B-6E44-43F8-922E-8AE9FD27CE6D}"/>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95696A2D-446C-45AA-9B81-857636DE6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CAED3-4291-4674-B57C-0F5A77F59983}"/>
              </a:ext>
            </a:extLst>
          </p:cNvPr>
          <p:cNvSpPr>
            <a:spLocks noGrp="1"/>
          </p:cNvSpPr>
          <p:nvPr>
            <p:ph type="dt" sz="half" idx="10"/>
          </p:nvPr>
        </p:nvSpPr>
        <p:spPr/>
        <p:txBody>
          <a:body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71D5A749-CDF9-4730-8180-DB9480C3C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1/2/2022</a:t>
            </a:fld>
            <a:endParaRPr lang="en-US"/>
          </a:p>
        </p:txBody>
      </p:sp>
      <p:sp>
        <p:nvSpPr>
          <p:cNvPr id="5" name="Footer Placeholder 4">
            <a:extLst>
              <a:ext uri="{FF2B5EF4-FFF2-40B4-BE49-F238E27FC236}">
                <a16:creationId xmlns:a16="http://schemas.microsoft.com/office/drawing/2014/main"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3"/>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4"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425935"/>
            <a:ext cx="9144000" cy="298094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dirty="0">
                <a:solidFill>
                  <a:schemeClr val="bg1"/>
                </a:solidFill>
                <a:latin typeface="Amatic SC" panose="00000500000000000000" pitchFamily="2" charset="-79"/>
                <a:cs typeface="Amatic SC" panose="00000500000000000000" pitchFamily="2" charset="-79"/>
              </a:rPr>
              <a:t>Using </a:t>
            </a:r>
            <a:r>
              <a:rPr lang="en-US" sz="9600" b="1" dirty="0" err="1">
                <a:solidFill>
                  <a:schemeClr val="bg1"/>
                </a:solidFill>
                <a:latin typeface="Amatic SC" panose="00000500000000000000" pitchFamily="2" charset="-79"/>
                <a:cs typeface="Amatic SC" panose="00000500000000000000" pitchFamily="2" charset="-79"/>
              </a:rPr>
              <a:t>GraphQL</a:t>
            </a:r>
            <a:r>
              <a:rPr lang="en-US" sz="9600" b="1" dirty="0">
                <a:solidFill>
                  <a:schemeClr val="bg1"/>
                </a:solidFill>
                <a:latin typeface="Amatic SC" panose="00000500000000000000" pitchFamily="2" charset="-79"/>
                <a:cs typeface="Amatic SC" panose="00000500000000000000" pitchFamily="2" charset="-79"/>
              </a:rPr>
              <a:t> APIs without a client library</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10</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617624" y="1313446"/>
            <a:ext cx="4933640" cy="2862322"/>
          </a:xfrm>
          <a:prstGeom prst="rect">
            <a:avLst/>
          </a:prstGeom>
        </p:spPr>
        <p:txBody>
          <a:bodyPr wrap="square">
            <a:spAutoFit/>
          </a:bodyPr>
          <a:lstStyle/>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Using a web UI library</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Running the web server</a:t>
            </a:r>
          </a:p>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Making Ajax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kern="1200" dirty="0">
                <a:solidFill>
                  <a:prstClr val="black"/>
                </a:solidFill>
                <a:latin typeface="Source Code Pro" panose="020B0509030403020204" pitchFamily="49" charset="0"/>
                <a:ea typeface="Source Code Pro" panose="020B0509030403020204" pitchFamily="49" charset="0"/>
                <a:cs typeface="+mn-cs"/>
              </a:rPr>
              <a:t> query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kern="1200" dirty="0">
                <a:solidFill>
                  <a:prstClr val="black"/>
                </a:solidFill>
                <a:latin typeface="Source Code Pro" panose="020B0509030403020204" pitchFamily="49" charset="0"/>
                <a:ea typeface="Source Code Pro" panose="020B0509030403020204" pitchFamily="49" charset="0"/>
                <a:cs typeface="+mn-cs"/>
              </a:rPr>
              <a:t> mutation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query requests scoped for a user</a:t>
            </a:r>
          </a:p>
        </p:txBody>
      </p:sp>
      <p:sp>
        <p:nvSpPr>
          <p:cNvPr id="20" name="Rectangle 19">
            <a:extLst>
              <a:ext uri="{FF2B5EF4-FFF2-40B4-BE49-F238E27FC236}">
                <a16:creationId xmlns:a16="http://schemas.microsoft.com/office/drawing/2014/main" id="{EB5DA4E8-E26B-4E49-9C6B-AAB5916AF78B}"/>
              </a:ext>
            </a:extLst>
          </p:cNvPr>
          <p:cNvSpPr/>
          <p:nvPr/>
        </p:nvSpPr>
        <p:spPr>
          <a:xfrm>
            <a:off x="202032" y="349510"/>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924061" y="2032205"/>
            <a:ext cx="1962150" cy="1905000"/>
          </a:xfrm>
          <a:prstGeom prst="rect">
            <a:avLst/>
          </a:prstGeom>
        </p:spPr>
      </p:pic>
    </p:spTree>
    <p:extLst>
      <p:ext uri="{BB962C8B-B14F-4D97-AF65-F5344CB8AC3E}">
        <p14:creationId xmlns:p14="http://schemas.microsoft.com/office/powerpoint/2010/main" val="813271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03361" y="3415499"/>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Making Ajax requests</a:t>
            </a:r>
          </a:p>
        </p:txBody>
      </p:sp>
      <p:sp>
        <p:nvSpPr>
          <p:cNvPr id="4" name="object 2">
            <a:extLst>
              <a:ext uri="{FF2B5EF4-FFF2-40B4-BE49-F238E27FC236}">
                <a16:creationId xmlns:a16="http://schemas.microsoft.com/office/drawing/2014/main" id="{59C6EB5B-81CF-43FA-BC18-BF25A7F8CDD9}"/>
              </a:ext>
            </a:extLst>
          </p:cNvPr>
          <p:cNvSpPr txBox="1"/>
          <p:nvPr/>
        </p:nvSpPr>
        <p:spPr>
          <a:xfrm>
            <a:off x="978306" y="250927"/>
            <a:ext cx="7596822" cy="444416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default function Home()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useEffect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request('{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currentTime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}').then(({ data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console.log(`Server time is: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data.currentTime</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[request]);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27095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803361" y="3415499"/>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Making Ajax requests</a:t>
            </a:r>
          </a:p>
        </p:txBody>
      </p:sp>
      <p:sp>
        <p:nvSpPr>
          <p:cNvPr id="4" name="object 2">
            <a:extLst>
              <a:ext uri="{FF2B5EF4-FFF2-40B4-BE49-F238E27FC236}">
                <a16:creationId xmlns:a16="http://schemas.microsoft.com/office/drawing/2014/main" id="{59C6EB5B-81CF-43FA-BC18-BF25A7F8CDD9}"/>
              </a:ext>
            </a:extLst>
          </p:cNvPr>
          <p:cNvSpPr txBox="1"/>
          <p:nvPr/>
        </p:nvSpPr>
        <p:spPr>
          <a:xfrm>
            <a:off x="852182" y="718999"/>
            <a:ext cx="7596822"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const useStoreObject =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request = async (requestText, { variables } =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gsResp = await fetch(config.GRAPHQL_SERVER_URL,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method: 'post',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headers: { 'Content-Type': 'application/json'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body: JSON.stringify({ query: requestText, variables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}).then((response) =&gt; response.json());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gsResp;</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219891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Making Ajax requests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should now see the server time log message in your browser console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01A1E8F6-361E-48E2-829F-2A446BCB7351}"/>
              </a:ext>
            </a:extLst>
          </p:cNvPr>
          <p:cNvPicPr>
            <a:picLocks noChangeAspect="1"/>
          </p:cNvPicPr>
          <p:nvPr/>
        </p:nvPicPr>
        <p:blipFill>
          <a:blip r:embed="rId3"/>
          <a:stretch>
            <a:fillRect/>
          </a:stretch>
        </p:blipFill>
        <p:spPr>
          <a:xfrm>
            <a:off x="880832" y="2242840"/>
            <a:ext cx="7382335" cy="2218011"/>
          </a:xfrm>
          <a:prstGeom prst="rect">
            <a:avLst/>
          </a:prstGeom>
        </p:spPr>
      </p:pic>
    </p:spTree>
    <p:extLst>
      <p:ext uri="{BB962C8B-B14F-4D97-AF65-F5344CB8AC3E}">
        <p14:creationId xmlns:p14="http://schemas.microsoft.com/office/powerpoint/2010/main" val="2502171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14</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617624" y="1313446"/>
            <a:ext cx="4933640" cy="2862322"/>
          </a:xfrm>
          <a:prstGeom prst="rect">
            <a:avLst/>
          </a:prstGeom>
        </p:spPr>
        <p:txBody>
          <a:bodyPr wrap="square">
            <a:spAutoFit/>
          </a:bodyPr>
          <a:lstStyle/>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Using a web UI library</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Running the web server</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Making Ajax requests</a:t>
            </a:r>
          </a:p>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b="1"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b="1" kern="1200" dirty="0">
                <a:solidFill>
                  <a:prstClr val="black"/>
                </a:solidFill>
                <a:latin typeface="Source Code Pro" panose="020B0509030403020204" pitchFamily="49" charset="0"/>
                <a:ea typeface="Source Code Pro" panose="020B0509030403020204" pitchFamily="49" charset="0"/>
                <a:cs typeface="+mn-cs"/>
              </a:rPr>
              <a:t> query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kern="1200" dirty="0">
                <a:solidFill>
                  <a:prstClr val="black"/>
                </a:solidFill>
                <a:latin typeface="Source Code Pro" panose="020B0509030403020204" pitchFamily="49" charset="0"/>
                <a:ea typeface="Source Code Pro" panose="020B0509030403020204" pitchFamily="49" charset="0"/>
                <a:cs typeface="+mn-cs"/>
              </a:rPr>
              <a:t> mutation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query requests scoped for a user</a:t>
            </a:r>
          </a:p>
        </p:txBody>
      </p:sp>
      <p:sp>
        <p:nvSpPr>
          <p:cNvPr id="20" name="Rectangle 19">
            <a:extLst>
              <a:ext uri="{FF2B5EF4-FFF2-40B4-BE49-F238E27FC236}">
                <a16:creationId xmlns:a16="http://schemas.microsoft.com/office/drawing/2014/main" id="{EB5DA4E8-E26B-4E49-9C6B-AAB5916AF78B}"/>
              </a:ext>
            </a:extLst>
          </p:cNvPr>
          <p:cNvSpPr/>
          <p:nvPr/>
        </p:nvSpPr>
        <p:spPr>
          <a:xfrm>
            <a:off x="202032" y="349510"/>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924061" y="2032205"/>
            <a:ext cx="1962150" cy="1905000"/>
          </a:xfrm>
          <a:prstGeom prst="rect">
            <a:avLst/>
          </a:prstGeom>
        </p:spPr>
      </p:pic>
    </p:spTree>
    <p:extLst>
      <p:ext uri="{BB962C8B-B14F-4D97-AF65-F5344CB8AC3E}">
        <p14:creationId xmlns:p14="http://schemas.microsoft.com/office/powerpoint/2010/main" val="132303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Performing GraphQL query requests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82473"/>
            <a:ext cx="7596822" cy="185884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'Mock content #1',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 username: 'mock-author'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tags: ['tag1', 'tag2'],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8F84E0E7-157B-4C99-8607-366D6D8BCF23}"/>
              </a:ext>
            </a:extLst>
          </p:cNvPr>
          <p:cNvPicPr>
            <a:picLocks noChangeAspect="1"/>
          </p:cNvPicPr>
          <p:nvPr/>
        </p:nvPicPr>
        <p:blipFill>
          <a:blip r:embed="rId3"/>
          <a:stretch>
            <a:fillRect/>
          </a:stretch>
        </p:blipFill>
        <p:spPr>
          <a:xfrm>
            <a:off x="6405727" y="847068"/>
            <a:ext cx="2533650" cy="1809750"/>
          </a:xfrm>
          <a:prstGeom prst="rect">
            <a:avLst/>
          </a:prstGeom>
        </p:spPr>
      </p:pic>
    </p:spTree>
    <p:extLst>
      <p:ext uri="{BB962C8B-B14F-4D97-AF65-F5344CB8AC3E}">
        <p14:creationId xmlns:p14="http://schemas.microsoft.com/office/powerpoint/2010/main" val="1163090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Performing GraphQL query requests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26740"/>
            <a:ext cx="7596822" cy="3336170"/>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Relying on the structure of that object, here’s the </a:t>
            </a:r>
            <a:r>
              <a:rPr kumimoji="0" lang="en-US" sz="18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query required by the HOME component.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tags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0CCDB934-83B6-427F-896A-4A511FD0BEBF}"/>
              </a:ext>
            </a:extLst>
          </p:cNvPr>
          <p:cNvPicPr>
            <a:picLocks noChangeAspect="1"/>
          </p:cNvPicPr>
          <p:nvPr/>
        </p:nvPicPr>
        <p:blipFill>
          <a:blip r:embed="rId3"/>
          <a:stretch>
            <a:fillRect/>
          </a:stretch>
        </p:blipFill>
        <p:spPr>
          <a:xfrm>
            <a:off x="5836761" y="2819251"/>
            <a:ext cx="2533650" cy="1809750"/>
          </a:xfrm>
          <a:prstGeom prst="rect">
            <a:avLst/>
          </a:prstGeom>
        </p:spPr>
      </p:pic>
    </p:spTree>
    <p:extLst>
      <p:ext uri="{BB962C8B-B14F-4D97-AF65-F5344CB8AC3E}">
        <p14:creationId xmlns:p14="http://schemas.microsoft.com/office/powerpoint/2010/main" val="87674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76887E6E-7EA8-423E-A2AB-511E6F6A7FD2}"/>
              </a:ext>
            </a:extLst>
          </p:cNvPr>
          <p:cNvPicPr>
            <a:picLocks noChangeAspect="1"/>
          </p:cNvPicPr>
          <p:nvPr/>
        </p:nvPicPr>
        <p:blipFill>
          <a:blip r:embed="rId3"/>
          <a:stretch>
            <a:fillRect/>
          </a:stretch>
        </p:blipFill>
        <p:spPr>
          <a:xfrm>
            <a:off x="504498" y="230865"/>
            <a:ext cx="4606458" cy="4330530"/>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4776717" y="1873918"/>
            <a:ext cx="398342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Performing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query requests</a:t>
            </a:r>
          </a:p>
        </p:txBody>
      </p:sp>
    </p:spTree>
    <p:extLst>
      <p:ext uri="{BB962C8B-B14F-4D97-AF65-F5344CB8AC3E}">
        <p14:creationId xmlns:p14="http://schemas.microsoft.com/office/powerpoint/2010/main" val="1344023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Performing GraphQL query requests</a:t>
            </a:r>
          </a:p>
        </p:txBody>
      </p:sp>
      <p:pic>
        <p:nvPicPr>
          <p:cNvPr id="2" name="Picture 1">
            <a:extLst>
              <a:ext uri="{FF2B5EF4-FFF2-40B4-BE49-F238E27FC236}">
                <a16:creationId xmlns:a16="http://schemas.microsoft.com/office/drawing/2014/main" id="{87C80E86-E037-494C-91E8-5AC0378DE37C}"/>
              </a:ext>
            </a:extLst>
          </p:cNvPr>
          <p:cNvPicPr>
            <a:picLocks noChangeAspect="1"/>
          </p:cNvPicPr>
          <p:nvPr/>
        </p:nvPicPr>
        <p:blipFill>
          <a:blip r:embed="rId3"/>
          <a:stretch>
            <a:fillRect/>
          </a:stretch>
        </p:blipFill>
        <p:spPr>
          <a:xfrm>
            <a:off x="1121322" y="1126576"/>
            <a:ext cx="6901355" cy="3370636"/>
          </a:xfrm>
          <a:prstGeom prst="rect">
            <a:avLst/>
          </a:prstGeom>
        </p:spPr>
      </p:pic>
      <p:sp>
        <p:nvSpPr>
          <p:cNvPr id="3" name="Rectangle 2">
            <a:extLst>
              <a:ext uri="{FF2B5EF4-FFF2-40B4-BE49-F238E27FC236}">
                <a16:creationId xmlns:a16="http://schemas.microsoft.com/office/drawing/2014/main" id="{60A10B5C-596B-4887-BA9E-655A870C562A}"/>
              </a:ext>
            </a:extLst>
          </p:cNvPr>
          <p:cNvSpPr/>
          <p:nvPr/>
        </p:nvSpPr>
        <p:spPr>
          <a:xfrm>
            <a:off x="773589" y="928697"/>
            <a:ext cx="872157" cy="427137"/>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12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25A82DCE-22A3-4CE1-843C-BDA30F4B6B5F}"/>
              </a:ext>
            </a:extLst>
          </p:cNvPr>
          <p:cNvPicPr>
            <a:picLocks noChangeAspect="1"/>
          </p:cNvPicPr>
          <p:nvPr/>
        </p:nvPicPr>
        <p:blipFill>
          <a:blip r:embed="rId3"/>
          <a:stretch>
            <a:fillRect/>
          </a:stretch>
        </p:blipFill>
        <p:spPr>
          <a:xfrm>
            <a:off x="409903" y="351604"/>
            <a:ext cx="5870650" cy="4136314"/>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4498513" y="3468052"/>
            <a:ext cx="463506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fragments in UI components</a:t>
            </a:r>
          </a:p>
        </p:txBody>
      </p:sp>
    </p:spTree>
    <p:extLst>
      <p:ext uri="{BB962C8B-B14F-4D97-AF65-F5344CB8AC3E}">
        <p14:creationId xmlns:p14="http://schemas.microsoft.com/office/powerpoint/2010/main" val="1203058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617624" y="1313446"/>
            <a:ext cx="4933640" cy="2862322"/>
          </a:xfrm>
          <a:prstGeom prst="rect">
            <a:avLst/>
          </a:prstGeom>
        </p:spPr>
        <p:txBody>
          <a:bodyPr wrap="square">
            <a:spAutoFit/>
          </a:bodyPr>
          <a:lstStyle/>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Using a web UI library</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Running the web server</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Making Ajax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kern="1200" dirty="0">
                <a:solidFill>
                  <a:prstClr val="black"/>
                </a:solidFill>
                <a:latin typeface="Source Code Pro" panose="020B0509030403020204" pitchFamily="49" charset="0"/>
                <a:ea typeface="Source Code Pro" panose="020B0509030403020204" pitchFamily="49" charset="0"/>
                <a:cs typeface="+mn-cs"/>
              </a:rPr>
              <a:t> query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kern="1200" dirty="0">
                <a:solidFill>
                  <a:prstClr val="black"/>
                </a:solidFill>
                <a:latin typeface="Source Code Pro" panose="020B0509030403020204" pitchFamily="49" charset="0"/>
                <a:ea typeface="Source Code Pro" panose="020B0509030403020204" pitchFamily="49" charset="0"/>
                <a:cs typeface="+mn-cs"/>
              </a:rPr>
              <a:t> mutation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query requests scoped for a user</a:t>
            </a:r>
          </a:p>
        </p:txBody>
      </p:sp>
      <p:sp>
        <p:nvSpPr>
          <p:cNvPr id="20" name="Rectangle 19">
            <a:extLst>
              <a:ext uri="{FF2B5EF4-FFF2-40B4-BE49-F238E27FC236}">
                <a16:creationId xmlns:a16="http://schemas.microsoft.com/office/drawing/2014/main" id="{EB5DA4E8-E26B-4E49-9C6B-AAB5916AF78B}"/>
              </a:ext>
            </a:extLst>
          </p:cNvPr>
          <p:cNvSpPr/>
          <p:nvPr/>
        </p:nvSpPr>
        <p:spPr>
          <a:xfrm>
            <a:off x="202032" y="349510"/>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924061" y="2032205"/>
            <a:ext cx="1962150" cy="1905000"/>
          </a:xfrm>
          <a:prstGeom prst="rect">
            <a:avLst/>
          </a:prstGeom>
        </p:spPr>
      </p:pic>
    </p:spTree>
    <p:extLst>
      <p:ext uri="{BB962C8B-B14F-4D97-AF65-F5344CB8AC3E}">
        <p14:creationId xmlns:p14="http://schemas.microsoft.com/office/powerpoint/2010/main" val="1190052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Using GraphQL fragments in UI components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B07A644A-E122-472F-BE90-57BECE296528}"/>
              </a:ext>
            </a:extLst>
          </p:cNvPr>
          <p:cNvPicPr>
            <a:picLocks noChangeAspect="1"/>
          </p:cNvPicPr>
          <p:nvPr/>
        </p:nvPicPr>
        <p:blipFill>
          <a:blip r:embed="rId3"/>
          <a:stretch>
            <a:fillRect/>
          </a:stretch>
        </p:blipFill>
        <p:spPr>
          <a:xfrm>
            <a:off x="1135484" y="1068327"/>
            <a:ext cx="6873031" cy="3487135"/>
          </a:xfrm>
          <a:prstGeom prst="rect">
            <a:avLst/>
          </a:prstGeom>
        </p:spPr>
      </p:pic>
      <p:pic>
        <p:nvPicPr>
          <p:cNvPr id="2" name="Picture 1">
            <a:extLst>
              <a:ext uri="{FF2B5EF4-FFF2-40B4-BE49-F238E27FC236}">
                <a16:creationId xmlns:a16="http://schemas.microsoft.com/office/drawing/2014/main" id="{2792F67F-9281-422A-85D1-002CF891A460}"/>
              </a:ext>
            </a:extLst>
          </p:cNvPr>
          <p:cNvPicPr>
            <a:picLocks noChangeAspect="1"/>
          </p:cNvPicPr>
          <p:nvPr/>
        </p:nvPicPr>
        <p:blipFill>
          <a:blip r:embed="rId4"/>
          <a:stretch>
            <a:fillRect/>
          </a:stretch>
        </p:blipFill>
        <p:spPr>
          <a:xfrm>
            <a:off x="5366352" y="2111806"/>
            <a:ext cx="3267075" cy="1400175"/>
          </a:xfrm>
          <a:prstGeom prst="rect">
            <a:avLst/>
          </a:prstGeom>
        </p:spPr>
      </p:pic>
    </p:spTree>
    <p:extLst>
      <p:ext uri="{BB962C8B-B14F-4D97-AF65-F5344CB8AC3E}">
        <p14:creationId xmlns:p14="http://schemas.microsoft.com/office/powerpoint/2010/main" val="920743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Using GraphQL fragments in UI components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TaskSummary, { TASK_SUMMARY_FRAGMENT } from './TaskSummary';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TASK_MAIN_LIST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query taskMainList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taskMainList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...TaskSummary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${TASK_SUMMARY_FRAGMENT}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C95E9F8C-9F71-41D9-B974-4F1D0DEAA8B4}"/>
              </a:ext>
            </a:extLst>
          </p:cNvPr>
          <p:cNvPicPr>
            <a:picLocks noChangeAspect="1"/>
          </p:cNvPicPr>
          <p:nvPr/>
        </p:nvPicPr>
        <p:blipFill>
          <a:blip r:embed="rId3"/>
          <a:stretch>
            <a:fillRect/>
          </a:stretch>
        </p:blipFill>
        <p:spPr>
          <a:xfrm>
            <a:off x="5467022" y="2814628"/>
            <a:ext cx="3267075" cy="1400175"/>
          </a:xfrm>
          <a:prstGeom prst="rect">
            <a:avLst/>
          </a:prstGeom>
        </p:spPr>
      </p:pic>
    </p:spTree>
    <p:extLst>
      <p:ext uri="{BB962C8B-B14F-4D97-AF65-F5344CB8AC3E}">
        <p14:creationId xmlns:p14="http://schemas.microsoft.com/office/powerpoint/2010/main" val="903646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95789" y="2063526"/>
            <a:ext cx="3446720"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Including variables in requests</a:t>
            </a:r>
          </a:p>
        </p:txBody>
      </p:sp>
      <p:pic>
        <p:nvPicPr>
          <p:cNvPr id="3" name="Picture 2">
            <a:extLst>
              <a:ext uri="{FF2B5EF4-FFF2-40B4-BE49-F238E27FC236}">
                <a16:creationId xmlns:a16="http://schemas.microsoft.com/office/drawing/2014/main" id="{58F8B152-69A1-4CEE-AAF1-AAFC26EB3E36}"/>
              </a:ext>
            </a:extLst>
          </p:cNvPr>
          <p:cNvPicPr>
            <a:picLocks noChangeAspect="1"/>
          </p:cNvPicPr>
          <p:nvPr/>
        </p:nvPicPr>
        <p:blipFill>
          <a:blip r:embed="rId3"/>
          <a:stretch>
            <a:fillRect/>
          </a:stretch>
        </p:blipFill>
        <p:spPr>
          <a:xfrm>
            <a:off x="4144109" y="139142"/>
            <a:ext cx="4731885" cy="4546600"/>
          </a:xfrm>
          <a:prstGeom prst="rect">
            <a:avLst/>
          </a:prstGeom>
        </p:spPr>
      </p:pic>
    </p:spTree>
    <p:extLst>
      <p:ext uri="{BB962C8B-B14F-4D97-AF65-F5344CB8AC3E}">
        <p14:creationId xmlns:p14="http://schemas.microsoft.com/office/powerpoint/2010/main" val="687467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87999" y="2923265"/>
            <a:ext cx="375569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fragments in UI components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142"/>
            <a:ext cx="7596822" cy="444416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const APPROACH_FRAGMENT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fragment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ApproachFragment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on Approach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voteCount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detailList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category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spTree>
    <p:extLst>
      <p:ext uri="{BB962C8B-B14F-4D97-AF65-F5344CB8AC3E}">
        <p14:creationId xmlns:p14="http://schemas.microsoft.com/office/powerpoint/2010/main" val="2879930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Using GraphQL fragments in UI components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5260A705-2207-404F-A462-E57916509572}"/>
              </a:ext>
            </a:extLst>
          </p:cNvPr>
          <p:cNvPicPr>
            <a:picLocks noChangeAspect="1"/>
          </p:cNvPicPr>
          <p:nvPr/>
        </p:nvPicPr>
        <p:blipFill>
          <a:blip r:embed="rId3"/>
          <a:stretch>
            <a:fillRect/>
          </a:stretch>
        </p:blipFill>
        <p:spPr>
          <a:xfrm>
            <a:off x="1664493" y="903457"/>
            <a:ext cx="5815013" cy="3791635"/>
          </a:xfrm>
          <a:prstGeom prst="rect">
            <a:avLst/>
          </a:prstGeom>
        </p:spPr>
      </p:pic>
      <p:pic>
        <p:nvPicPr>
          <p:cNvPr id="2" name="Picture 1">
            <a:extLst>
              <a:ext uri="{FF2B5EF4-FFF2-40B4-BE49-F238E27FC236}">
                <a16:creationId xmlns:a16="http://schemas.microsoft.com/office/drawing/2014/main" id="{8543D4B3-4460-4192-ABBA-CA5A994E3CDA}"/>
              </a:ext>
            </a:extLst>
          </p:cNvPr>
          <p:cNvPicPr>
            <a:picLocks noChangeAspect="1"/>
          </p:cNvPicPr>
          <p:nvPr/>
        </p:nvPicPr>
        <p:blipFill>
          <a:blip r:embed="rId4"/>
          <a:stretch>
            <a:fillRect/>
          </a:stretch>
        </p:blipFill>
        <p:spPr>
          <a:xfrm>
            <a:off x="5234238" y="2964737"/>
            <a:ext cx="3267075" cy="1400175"/>
          </a:xfrm>
          <a:prstGeom prst="rect">
            <a:avLst/>
          </a:prstGeom>
        </p:spPr>
      </p:pic>
    </p:spTree>
    <p:extLst>
      <p:ext uri="{BB962C8B-B14F-4D97-AF65-F5344CB8AC3E}">
        <p14:creationId xmlns:p14="http://schemas.microsoft.com/office/powerpoint/2010/main" val="827181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Using GraphQL fragments in UI components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92B0176F-83DB-4CA5-8337-9A1C359FBF41}"/>
              </a:ext>
            </a:extLst>
          </p:cNvPr>
          <p:cNvPicPr>
            <a:picLocks noChangeAspect="1"/>
          </p:cNvPicPr>
          <p:nvPr/>
        </p:nvPicPr>
        <p:blipFill>
          <a:blip r:embed="rId3"/>
          <a:stretch>
            <a:fillRect/>
          </a:stretch>
        </p:blipFill>
        <p:spPr>
          <a:xfrm>
            <a:off x="1837668" y="1101007"/>
            <a:ext cx="5657850" cy="3562350"/>
          </a:xfrm>
          <a:prstGeom prst="rect">
            <a:avLst/>
          </a:prstGeom>
        </p:spPr>
      </p:pic>
      <p:pic>
        <p:nvPicPr>
          <p:cNvPr id="2" name="Picture 1">
            <a:extLst>
              <a:ext uri="{FF2B5EF4-FFF2-40B4-BE49-F238E27FC236}">
                <a16:creationId xmlns:a16="http://schemas.microsoft.com/office/drawing/2014/main" id="{C1779FB4-7991-438C-9663-DE1CF123D056}"/>
              </a:ext>
            </a:extLst>
          </p:cNvPr>
          <p:cNvPicPr>
            <a:picLocks noChangeAspect="1"/>
          </p:cNvPicPr>
          <p:nvPr/>
        </p:nvPicPr>
        <p:blipFill>
          <a:blip r:embed="rId4"/>
          <a:stretch>
            <a:fillRect/>
          </a:stretch>
        </p:blipFill>
        <p:spPr>
          <a:xfrm>
            <a:off x="5467022" y="3342405"/>
            <a:ext cx="3267075" cy="1400175"/>
          </a:xfrm>
          <a:prstGeom prst="rect">
            <a:avLst/>
          </a:prstGeom>
        </p:spPr>
      </p:pic>
    </p:spTree>
    <p:extLst>
      <p:ext uri="{BB962C8B-B14F-4D97-AF65-F5344CB8AC3E}">
        <p14:creationId xmlns:p14="http://schemas.microsoft.com/office/powerpoint/2010/main" val="3576058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437C1FEF-07B1-4340-A961-68FF75ED12D8}"/>
              </a:ext>
            </a:extLst>
          </p:cNvPr>
          <p:cNvPicPr>
            <a:picLocks noChangeAspect="1"/>
          </p:cNvPicPr>
          <p:nvPr/>
        </p:nvPicPr>
        <p:blipFill rotWithShape="1">
          <a:blip r:embed="rId3"/>
          <a:srcRect t="6167"/>
          <a:stretch/>
        </p:blipFill>
        <p:spPr>
          <a:xfrm>
            <a:off x="309562" y="139142"/>
            <a:ext cx="6351411" cy="4023402"/>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6045199" y="3126465"/>
            <a:ext cx="3603297"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Using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fragments in UI components</a:t>
            </a:r>
          </a:p>
        </p:txBody>
      </p:sp>
    </p:spTree>
    <p:extLst>
      <p:ext uri="{BB962C8B-B14F-4D97-AF65-F5344CB8AC3E}">
        <p14:creationId xmlns:p14="http://schemas.microsoft.com/office/powerpoint/2010/main" val="2602665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27</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617624" y="1313446"/>
            <a:ext cx="4933640" cy="2862322"/>
          </a:xfrm>
          <a:prstGeom prst="rect">
            <a:avLst/>
          </a:prstGeom>
        </p:spPr>
        <p:txBody>
          <a:bodyPr wrap="square">
            <a:spAutoFit/>
          </a:bodyPr>
          <a:lstStyle/>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Using a web UI library</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Running the web server</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Making Ajax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kern="1200" dirty="0">
                <a:solidFill>
                  <a:prstClr val="black"/>
                </a:solidFill>
                <a:latin typeface="Source Code Pro" panose="020B0509030403020204" pitchFamily="49" charset="0"/>
                <a:ea typeface="Source Code Pro" panose="020B0509030403020204" pitchFamily="49" charset="0"/>
                <a:cs typeface="+mn-cs"/>
              </a:rPr>
              <a:t> query requests</a:t>
            </a:r>
          </a:p>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b="1"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b="1" kern="1200" dirty="0">
                <a:solidFill>
                  <a:prstClr val="black"/>
                </a:solidFill>
                <a:latin typeface="Source Code Pro" panose="020B0509030403020204" pitchFamily="49" charset="0"/>
                <a:ea typeface="Source Code Pro" panose="020B0509030403020204" pitchFamily="49" charset="0"/>
                <a:cs typeface="+mn-cs"/>
              </a:rPr>
              <a:t> mutation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query requests scoped for a user</a:t>
            </a:r>
          </a:p>
        </p:txBody>
      </p:sp>
      <p:sp>
        <p:nvSpPr>
          <p:cNvPr id="20" name="Rectangle 19">
            <a:extLst>
              <a:ext uri="{FF2B5EF4-FFF2-40B4-BE49-F238E27FC236}">
                <a16:creationId xmlns:a16="http://schemas.microsoft.com/office/drawing/2014/main" id="{EB5DA4E8-E26B-4E49-9C6B-AAB5916AF78B}"/>
              </a:ext>
            </a:extLst>
          </p:cNvPr>
          <p:cNvSpPr/>
          <p:nvPr/>
        </p:nvSpPr>
        <p:spPr>
          <a:xfrm>
            <a:off x="202032" y="349510"/>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924061" y="2032205"/>
            <a:ext cx="1962150" cy="1905000"/>
          </a:xfrm>
          <a:prstGeom prst="rect">
            <a:avLst/>
          </a:prstGeom>
        </p:spPr>
      </p:pic>
    </p:spTree>
    <p:extLst>
      <p:ext uri="{BB962C8B-B14F-4D97-AF65-F5344CB8AC3E}">
        <p14:creationId xmlns:p14="http://schemas.microsoft.com/office/powerpoint/2010/main" val="1666579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1F12FE-C6FA-4B02-89E9-C3A3066D1D07}"/>
              </a:ext>
            </a:extLst>
          </p:cNvPr>
          <p:cNvPicPr>
            <a:picLocks noChangeAspect="1"/>
          </p:cNvPicPr>
          <p:nvPr/>
        </p:nvPicPr>
        <p:blipFill>
          <a:blip r:embed="rId3"/>
          <a:stretch>
            <a:fillRect/>
          </a:stretch>
        </p:blipFill>
        <p:spPr>
          <a:xfrm>
            <a:off x="700102" y="928697"/>
            <a:ext cx="5591175" cy="3699104"/>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96050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Performing GraphQL mutation requests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492866" y="3354209"/>
            <a:ext cx="7596822" cy="319959"/>
          </a:xfrm>
          <a:prstGeom prst="rect">
            <a:avLst/>
          </a:prstGeom>
        </p:spPr>
        <p:txBody>
          <a:bodyPr vert="horz" wrap="square" lIns="0" tIns="12065" rIns="0" bIns="0" rtlCol="0">
            <a:spAutoFit/>
          </a:bodyPr>
          <a:lstStyle/>
          <a:p>
            <a:pPr marR="0" lvl="0" algn="ctr" defTabSz="914400" rtl="0" eaLnBrk="1" fontAlgn="auto" latinLnBrk="0" hangingPunct="1">
              <a:lnSpc>
                <a:spcPct val="100000"/>
              </a:lnSpc>
              <a:spcBef>
                <a:spcPts val="0"/>
              </a:spcBef>
              <a:spcAft>
                <a:spcPts val="0"/>
              </a:spcAft>
              <a:buClr>
                <a:srgbClr val="000000"/>
              </a:buClr>
              <a:buSzTx/>
              <a:tabLst/>
              <a:defRPr/>
            </a:pPr>
            <a:r>
              <a:rPr kumimoji="0" lang="en-US" sz="2000" b="1"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login/signup forms</a:t>
            </a:r>
            <a:endParaRPr kumimoji="0" lang="en-US" sz="2000" b="1"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703969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393089" y="3461514"/>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login/signup forms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369709"/>
            <a:ext cx="7596822" cy="3951723"/>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USER_CREATE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mutation userCreate($input: UserInput!)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userCreate(input: $input)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message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authToken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21E84032-F7AB-4173-A5A7-2CF1264FFC5E}"/>
              </a:ext>
            </a:extLst>
          </p:cNvPr>
          <p:cNvPicPr>
            <a:picLocks noChangeAspect="1"/>
          </p:cNvPicPr>
          <p:nvPr/>
        </p:nvPicPr>
        <p:blipFill>
          <a:blip r:embed="rId3"/>
          <a:stretch>
            <a:fillRect/>
          </a:stretch>
        </p:blipFill>
        <p:spPr>
          <a:xfrm>
            <a:off x="5065821" y="1681986"/>
            <a:ext cx="2943225" cy="1552575"/>
          </a:xfrm>
          <a:prstGeom prst="rect">
            <a:avLst/>
          </a:prstGeom>
        </p:spPr>
      </p:pic>
    </p:spTree>
    <p:extLst>
      <p:ext uri="{BB962C8B-B14F-4D97-AF65-F5344CB8AC3E}">
        <p14:creationId xmlns:p14="http://schemas.microsoft.com/office/powerpoint/2010/main" val="3810980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 web UI library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most popular UI libraries today are Vue and React.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I’ll use React in this course because it’s closer to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ecosystem and design principles. </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Besides the fact that both React and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originated at Facebook, React offers a language to declaratively describe user interfaces (web or otherwise), and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offers a language to declaratively describe data requirements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284704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621189" y="1998630"/>
            <a:ext cx="282607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login/signup forms</a:t>
            </a:r>
          </a:p>
        </p:txBody>
      </p:sp>
      <p:pic>
        <p:nvPicPr>
          <p:cNvPr id="3" name="Picture 2">
            <a:extLst>
              <a:ext uri="{FF2B5EF4-FFF2-40B4-BE49-F238E27FC236}">
                <a16:creationId xmlns:a16="http://schemas.microsoft.com/office/drawing/2014/main" id="{407084C6-C5EB-47DE-826F-62E4190C9630}"/>
              </a:ext>
            </a:extLst>
          </p:cNvPr>
          <p:cNvPicPr>
            <a:picLocks noChangeAspect="1"/>
          </p:cNvPicPr>
          <p:nvPr/>
        </p:nvPicPr>
        <p:blipFill rotWithShape="1">
          <a:blip r:embed="rId3"/>
          <a:srcRect r="778"/>
          <a:stretch/>
        </p:blipFill>
        <p:spPr>
          <a:xfrm>
            <a:off x="3599664" y="0"/>
            <a:ext cx="5384490" cy="4695092"/>
          </a:xfrm>
          <a:prstGeom prst="rect">
            <a:avLst/>
          </a:prstGeom>
        </p:spPr>
      </p:pic>
    </p:spTree>
    <p:extLst>
      <p:ext uri="{BB962C8B-B14F-4D97-AF65-F5344CB8AC3E}">
        <p14:creationId xmlns:p14="http://schemas.microsoft.com/office/powerpoint/2010/main" val="3634895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login/signup forms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98502" y="1588909"/>
            <a:ext cx="3973498"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Test the Login form with invalid credentials.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should see the “Invalid username or password” message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CD0CC137-D60F-435F-BA96-3EE759B259F4}"/>
              </a:ext>
            </a:extLst>
          </p:cNvPr>
          <p:cNvPicPr>
            <a:picLocks noChangeAspect="1"/>
          </p:cNvPicPr>
          <p:nvPr/>
        </p:nvPicPr>
        <p:blipFill rotWithShape="1">
          <a:blip r:embed="rId3"/>
          <a:srcRect t="7585"/>
          <a:stretch/>
        </p:blipFill>
        <p:spPr>
          <a:xfrm>
            <a:off x="4572000" y="1462919"/>
            <a:ext cx="4170576" cy="2697951"/>
          </a:xfrm>
          <a:prstGeom prst="rect">
            <a:avLst/>
          </a:prstGeom>
        </p:spPr>
      </p:pic>
    </p:spTree>
    <p:extLst>
      <p:ext uri="{BB962C8B-B14F-4D97-AF65-F5344CB8AC3E}">
        <p14:creationId xmlns:p14="http://schemas.microsoft.com/office/powerpoint/2010/main" val="341136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login/signup forms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57109"/>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test the Login form with valid credentials, use the test account in the sample data script (test/123456).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should be redirected to the home page, and the navigation bar should now display the user’s username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D1DC34E6-FEB1-47DE-BEAC-8DD61AA335EC}"/>
              </a:ext>
            </a:extLst>
          </p:cNvPr>
          <p:cNvPicPr>
            <a:picLocks noChangeAspect="1"/>
          </p:cNvPicPr>
          <p:nvPr/>
        </p:nvPicPr>
        <p:blipFill>
          <a:blip r:embed="rId3"/>
          <a:stretch>
            <a:fillRect/>
          </a:stretch>
        </p:blipFill>
        <p:spPr>
          <a:xfrm>
            <a:off x="1045456" y="3660494"/>
            <a:ext cx="7053088" cy="697832"/>
          </a:xfrm>
          <a:prstGeom prst="rect">
            <a:avLst/>
          </a:prstGeom>
        </p:spPr>
      </p:pic>
    </p:spTree>
    <p:extLst>
      <p:ext uri="{BB962C8B-B14F-4D97-AF65-F5344CB8AC3E}">
        <p14:creationId xmlns:p14="http://schemas.microsoft.com/office/powerpoint/2010/main" val="3301595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889406" y="2222834"/>
            <a:ext cx="38873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Implemented Of mutation call.</a:t>
            </a:r>
          </a:p>
        </p:txBody>
      </p:sp>
      <p:pic>
        <p:nvPicPr>
          <p:cNvPr id="3" name="Picture 2">
            <a:extLst>
              <a:ext uri="{FF2B5EF4-FFF2-40B4-BE49-F238E27FC236}">
                <a16:creationId xmlns:a16="http://schemas.microsoft.com/office/drawing/2014/main" id="{85C20F27-075F-4785-A0A8-1D92A32364A6}"/>
              </a:ext>
            </a:extLst>
          </p:cNvPr>
          <p:cNvPicPr>
            <a:picLocks noChangeAspect="1"/>
          </p:cNvPicPr>
          <p:nvPr/>
        </p:nvPicPr>
        <p:blipFill>
          <a:blip r:embed="rId3"/>
          <a:stretch>
            <a:fillRect/>
          </a:stretch>
        </p:blipFill>
        <p:spPr>
          <a:xfrm>
            <a:off x="4220309" y="0"/>
            <a:ext cx="4557406" cy="4695092"/>
          </a:xfrm>
          <a:prstGeom prst="rect">
            <a:avLst/>
          </a:prstGeom>
        </p:spPr>
      </p:pic>
    </p:spTree>
    <p:extLst>
      <p:ext uri="{BB962C8B-B14F-4D97-AF65-F5344CB8AC3E}">
        <p14:creationId xmlns:p14="http://schemas.microsoft.com/office/powerpoint/2010/main" val="3900451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Authenticating GraphQL requests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5365"/>
            <a:ext cx="7596822" cy="321305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request = async (requestText, { variables } =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headers = state.user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 Authorization: 'Bearer ' + state.user.authToken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const gsResp = await fetch(config.GRAPHQL_SERVER_URL,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method: 'post',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headers: { ...headers, 'Content-Type': 'application/json'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body: JSON.stringify({ query: requestText, variables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}).then((response) =&gt; response.json());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return gsResp;</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1670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Authenticating GraphQL requests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DED99BA5-F640-4D0A-A190-360030AC53F5}"/>
              </a:ext>
            </a:extLst>
          </p:cNvPr>
          <p:cNvPicPr>
            <a:picLocks noChangeAspect="1"/>
          </p:cNvPicPr>
          <p:nvPr/>
        </p:nvPicPr>
        <p:blipFill>
          <a:blip r:embed="rId3"/>
          <a:stretch>
            <a:fillRect/>
          </a:stretch>
        </p:blipFill>
        <p:spPr>
          <a:xfrm>
            <a:off x="611981" y="1330114"/>
            <a:ext cx="7920037" cy="2963560"/>
          </a:xfrm>
          <a:prstGeom prst="rect">
            <a:avLst/>
          </a:prstGeom>
        </p:spPr>
      </p:pic>
    </p:spTree>
    <p:extLst>
      <p:ext uri="{BB962C8B-B14F-4D97-AF65-F5344CB8AC3E}">
        <p14:creationId xmlns:p14="http://schemas.microsoft.com/office/powerpoint/2010/main" val="2642145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Create Task form</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8DF39564-C104-462D-97F7-BE15442FAD21}"/>
              </a:ext>
            </a:extLst>
          </p:cNvPr>
          <p:cNvPicPr>
            <a:picLocks noChangeAspect="1"/>
          </p:cNvPicPr>
          <p:nvPr/>
        </p:nvPicPr>
        <p:blipFill rotWithShape="1">
          <a:blip r:embed="rId3"/>
          <a:srcRect l="2114" t="8774"/>
          <a:stretch/>
        </p:blipFill>
        <p:spPr>
          <a:xfrm>
            <a:off x="1219200" y="1244599"/>
            <a:ext cx="7151211" cy="3284547"/>
          </a:xfrm>
          <a:prstGeom prst="rect">
            <a:avLst/>
          </a:prstGeom>
        </p:spPr>
      </p:pic>
    </p:spTree>
    <p:extLst>
      <p:ext uri="{BB962C8B-B14F-4D97-AF65-F5344CB8AC3E}">
        <p14:creationId xmlns:p14="http://schemas.microsoft.com/office/powerpoint/2010/main" val="1699292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60889" y="2222834"/>
            <a:ext cx="280781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Create Task form</a:t>
            </a:r>
          </a:p>
        </p:txBody>
      </p:sp>
      <p:pic>
        <p:nvPicPr>
          <p:cNvPr id="3" name="Picture 2">
            <a:extLst>
              <a:ext uri="{FF2B5EF4-FFF2-40B4-BE49-F238E27FC236}">
                <a16:creationId xmlns:a16="http://schemas.microsoft.com/office/drawing/2014/main" id="{90F5BADD-64CA-4713-A973-B359CCD971DB}"/>
              </a:ext>
            </a:extLst>
          </p:cNvPr>
          <p:cNvPicPr>
            <a:picLocks noChangeAspect="1"/>
          </p:cNvPicPr>
          <p:nvPr/>
        </p:nvPicPr>
        <p:blipFill>
          <a:blip r:embed="rId3"/>
          <a:stretch>
            <a:fillRect/>
          </a:stretch>
        </p:blipFill>
        <p:spPr>
          <a:xfrm>
            <a:off x="4048538" y="139142"/>
            <a:ext cx="4826419" cy="4445000"/>
          </a:xfrm>
          <a:prstGeom prst="rect">
            <a:avLst/>
          </a:prstGeom>
        </p:spPr>
      </p:pic>
    </p:spTree>
    <p:extLst>
      <p:ext uri="{BB962C8B-B14F-4D97-AF65-F5344CB8AC3E}">
        <p14:creationId xmlns:p14="http://schemas.microsoft.com/office/powerpoint/2010/main" val="3421126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Continued code</a:t>
            </a:r>
          </a:p>
        </p:txBody>
      </p:sp>
      <p:pic>
        <p:nvPicPr>
          <p:cNvPr id="3" name="Picture 2">
            <a:extLst>
              <a:ext uri="{FF2B5EF4-FFF2-40B4-BE49-F238E27FC236}">
                <a16:creationId xmlns:a16="http://schemas.microsoft.com/office/drawing/2014/main" id="{B4D923E0-A891-47B8-8988-13EF015C93AA}"/>
              </a:ext>
            </a:extLst>
          </p:cNvPr>
          <p:cNvPicPr>
            <a:picLocks noChangeAspect="1"/>
          </p:cNvPicPr>
          <p:nvPr/>
        </p:nvPicPr>
        <p:blipFill>
          <a:blip r:embed="rId3"/>
          <a:stretch>
            <a:fillRect/>
          </a:stretch>
        </p:blipFill>
        <p:spPr>
          <a:xfrm>
            <a:off x="637071" y="928697"/>
            <a:ext cx="7869858" cy="3528280"/>
          </a:xfrm>
          <a:prstGeom prst="rect">
            <a:avLst/>
          </a:prstGeom>
        </p:spPr>
      </p:pic>
      <p:pic>
        <p:nvPicPr>
          <p:cNvPr id="6" name="Picture 5">
            <a:extLst>
              <a:ext uri="{FF2B5EF4-FFF2-40B4-BE49-F238E27FC236}">
                <a16:creationId xmlns:a16="http://schemas.microsoft.com/office/drawing/2014/main" id="{B377CB13-61F2-4185-BB80-375BE541C17E}"/>
              </a:ext>
            </a:extLst>
          </p:cNvPr>
          <p:cNvPicPr>
            <a:picLocks noChangeAspect="1"/>
          </p:cNvPicPr>
          <p:nvPr/>
        </p:nvPicPr>
        <p:blipFill>
          <a:blip r:embed="rId4"/>
          <a:stretch>
            <a:fillRect/>
          </a:stretch>
        </p:blipFill>
        <p:spPr>
          <a:xfrm>
            <a:off x="6163159" y="152409"/>
            <a:ext cx="2943225" cy="1552575"/>
          </a:xfrm>
          <a:prstGeom prst="rect">
            <a:avLst/>
          </a:prstGeom>
        </p:spPr>
      </p:pic>
    </p:spTree>
    <p:extLst>
      <p:ext uri="{BB962C8B-B14F-4D97-AF65-F5344CB8AC3E}">
        <p14:creationId xmlns:p14="http://schemas.microsoft.com/office/powerpoint/2010/main" val="4003356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57689" y="2044903"/>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Create Task form</a:t>
            </a:r>
          </a:p>
        </p:txBody>
      </p:sp>
      <p:pic>
        <p:nvPicPr>
          <p:cNvPr id="3" name="Picture 2">
            <a:extLst>
              <a:ext uri="{FF2B5EF4-FFF2-40B4-BE49-F238E27FC236}">
                <a16:creationId xmlns:a16="http://schemas.microsoft.com/office/drawing/2014/main" id="{31D380A0-7EAB-4AD6-A4F6-3E90D3E02741}"/>
              </a:ext>
            </a:extLst>
          </p:cNvPr>
          <p:cNvPicPr>
            <a:picLocks noChangeAspect="1"/>
          </p:cNvPicPr>
          <p:nvPr/>
        </p:nvPicPr>
        <p:blipFill>
          <a:blip r:embed="rId3"/>
          <a:stretch>
            <a:fillRect/>
          </a:stretch>
        </p:blipFill>
        <p:spPr>
          <a:xfrm>
            <a:off x="4572000" y="139142"/>
            <a:ext cx="4446350" cy="4509355"/>
          </a:xfrm>
          <a:prstGeom prst="rect">
            <a:avLst/>
          </a:prstGeom>
        </p:spPr>
      </p:pic>
    </p:spTree>
    <p:extLst>
      <p:ext uri="{BB962C8B-B14F-4D97-AF65-F5344CB8AC3E}">
        <p14:creationId xmlns:p14="http://schemas.microsoft.com/office/powerpoint/2010/main" val="1366981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4</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617624" y="1313446"/>
            <a:ext cx="4933640" cy="2862322"/>
          </a:xfrm>
          <a:prstGeom prst="rect">
            <a:avLst/>
          </a:prstGeom>
        </p:spPr>
        <p:txBody>
          <a:bodyPr wrap="square">
            <a:spAutoFit/>
          </a:bodyPr>
          <a:lstStyle/>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Using a web UI library</a:t>
            </a:r>
          </a:p>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Running the web server</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Making Ajax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kern="1200" dirty="0">
                <a:solidFill>
                  <a:prstClr val="black"/>
                </a:solidFill>
                <a:latin typeface="Source Code Pro" panose="020B0509030403020204" pitchFamily="49" charset="0"/>
                <a:ea typeface="Source Code Pro" panose="020B0509030403020204" pitchFamily="49" charset="0"/>
                <a:cs typeface="+mn-cs"/>
              </a:rPr>
              <a:t> query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kern="1200" dirty="0">
                <a:solidFill>
                  <a:prstClr val="black"/>
                </a:solidFill>
                <a:latin typeface="Source Code Pro" panose="020B0509030403020204" pitchFamily="49" charset="0"/>
                <a:ea typeface="Source Code Pro" panose="020B0509030403020204" pitchFamily="49" charset="0"/>
                <a:cs typeface="+mn-cs"/>
              </a:rPr>
              <a:t> mutation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query requests scoped for a user</a:t>
            </a:r>
          </a:p>
        </p:txBody>
      </p:sp>
      <p:sp>
        <p:nvSpPr>
          <p:cNvPr id="20" name="Rectangle 19">
            <a:extLst>
              <a:ext uri="{FF2B5EF4-FFF2-40B4-BE49-F238E27FC236}">
                <a16:creationId xmlns:a16="http://schemas.microsoft.com/office/drawing/2014/main" id="{EB5DA4E8-E26B-4E49-9C6B-AAB5916AF78B}"/>
              </a:ext>
            </a:extLst>
          </p:cNvPr>
          <p:cNvSpPr/>
          <p:nvPr/>
        </p:nvSpPr>
        <p:spPr>
          <a:xfrm>
            <a:off x="202032" y="349510"/>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924061" y="2032205"/>
            <a:ext cx="1962150" cy="1905000"/>
          </a:xfrm>
          <a:prstGeom prst="rect">
            <a:avLst/>
          </a:prstGeom>
        </p:spPr>
      </p:pic>
    </p:spTree>
    <p:extLst>
      <p:ext uri="{BB962C8B-B14F-4D97-AF65-F5344CB8AC3E}">
        <p14:creationId xmlns:p14="http://schemas.microsoft.com/office/powerpoint/2010/main" val="3756329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054600" y="3456665"/>
            <a:ext cx="376445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Create Task form</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142"/>
            <a:ext cx="7596822" cy="444416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 FULL_TASK_FRAGMENT } from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TaskPage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TASK_CREATE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mutation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taskCreate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TaskInput</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taskCreate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$input)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message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FullTaskData</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${FULL_TASK_FRAGMENT}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pic>
        <p:nvPicPr>
          <p:cNvPr id="2" name="Picture 1">
            <a:extLst>
              <a:ext uri="{FF2B5EF4-FFF2-40B4-BE49-F238E27FC236}">
                <a16:creationId xmlns:a16="http://schemas.microsoft.com/office/drawing/2014/main" id="{99721D0C-2F77-445E-BE99-0E679A8052DD}"/>
              </a:ext>
            </a:extLst>
          </p:cNvPr>
          <p:cNvPicPr>
            <a:picLocks noChangeAspect="1"/>
          </p:cNvPicPr>
          <p:nvPr/>
        </p:nvPicPr>
        <p:blipFill>
          <a:blip r:embed="rId3"/>
          <a:stretch>
            <a:fillRect/>
          </a:stretch>
        </p:blipFill>
        <p:spPr>
          <a:xfrm>
            <a:off x="5503386" y="1776412"/>
            <a:ext cx="2867025" cy="1590675"/>
          </a:xfrm>
          <a:prstGeom prst="rect">
            <a:avLst/>
          </a:prstGeom>
        </p:spPr>
      </p:pic>
    </p:spTree>
    <p:extLst>
      <p:ext uri="{BB962C8B-B14F-4D97-AF65-F5344CB8AC3E}">
        <p14:creationId xmlns:p14="http://schemas.microsoft.com/office/powerpoint/2010/main" val="4176203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Create Approach form</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ECE8790A-0106-4880-9D33-D0076F28FFD6}"/>
              </a:ext>
            </a:extLst>
          </p:cNvPr>
          <p:cNvPicPr>
            <a:picLocks noChangeAspect="1"/>
          </p:cNvPicPr>
          <p:nvPr/>
        </p:nvPicPr>
        <p:blipFill rotWithShape="1">
          <a:blip r:embed="rId3"/>
          <a:srcRect l="1073" t="6681" r="-1073"/>
          <a:stretch/>
        </p:blipFill>
        <p:spPr>
          <a:xfrm>
            <a:off x="1393094" y="1089052"/>
            <a:ext cx="6357811" cy="3606040"/>
          </a:xfrm>
          <a:prstGeom prst="rect">
            <a:avLst/>
          </a:prstGeom>
        </p:spPr>
      </p:pic>
    </p:spTree>
    <p:extLst>
      <p:ext uri="{BB962C8B-B14F-4D97-AF65-F5344CB8AC3E}">
        <p14:creationId xmlns:p14="http://schemas.microsoft.com/office/powerpoint/2010/main" val="1147660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gifs by chris | Dribbble">
            <a:extLst>
              <a:ext uri="{FF2B5EF4-FFF2-40B4-BE49-F238E27FC236}">
                <a16:creationId xmlns:a16="http://schemas.microsoft.com/office/drawing/2014/main" id="{08347A61-B0E5-4EB7-B741-324A143B1EC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13132" y="2123342"/>
            <a:ext cx="3429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Create Approach form</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DETAIL_CATEGORIES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query getDetailCategories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detailCategories: __type(name: "ApproachDetailCategory")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enumValues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867026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Create Approach form</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826621"/>
            <a:ext cx="7596822"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export default function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NewApproach</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taskId</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onSuccess</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useEffect</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if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detailCategories.length</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0)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request(DETAIL_CATEGORIES).then(({ data }) =&gt;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setDetailCategories</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data.detailCategories.enumValues</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detailCategories</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request]);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4C26CBEB-06C7-45E8-9E3B-87B90EA3B62B}"/>
              </a:ext>
            </a:extLst>
          </p:cNvPr>
          <p:cNvPicPr>
            <a:picLocks noChangeAspect="1"/>
          </p:cNvPicPr>
          <p:nvPr/>
        </p:nvPicPr>
        <p:blipFill>
          <a:blip r:embed="rId3"/>
          <a:stretch>
            <a:fillRect/>
          </a:stretch>
        </p:blipFill>
        <p:spPr>
          <a:xfrm>
            <a:off x="5834957" y="3104951"/>
            <a:ext cx="3007349" cy="1590141"/>
          </a:xfrm>
          <a:prstGeom prst="rect">
            <a:avLst/>
          </a:prstGeom>
        </p:spPr>
      </p:pic>
    </p:spTree>
    <p:extLst>
      <p:ext uri="{BB962C8B-B14F-4D97-AF65-F5344CB8AC3E}">
        <p14:creationId xmlns:p14="http://schemas.microsoft.com/office/powerpoint/2010/main" val="3490810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572000" y="3842627"/>
            <a:ext cx="5205628"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Create Approach form</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325"/>
            <a:ext cx="7596822" cy="4690387"/>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import { APPROACH_FRAGMENT } from './Approach';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APPROACH_CREATE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mutation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approachCreate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taskId</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$input: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ApproachInput</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approachCreate</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taskId</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taskId</a:t>
            </a: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input: $input)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message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ApproachFragment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${APPROACH_FRAGMENT}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p:txBody>
      </p:sp>
      <p:pic>
        <p:nvPicPr>
          <p:cNvPr id="3074" name="Picture 2" descr="coding gifs by chris | Dribbble">
            <a:extLst>
              <a:ext uri="{FF2B5EF4-FFF2-40B4-BE49-F238E27FC236}">
                <a16:creationId xmlns:a16="http://schemas.microsoft.com/office/drawing/2014/main" id="{AA322702-4A97-467C-A5FA-66C74466BC7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16162" y="1946825"/>
            <a:ext cx="2527736" cy="1895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195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826598" y="2222834"/>
            <a:ext cx="301653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Create Approach form</a:t>
            </a:r>
          </a:p>
        </p:txBody>
      </p:sp>
      <p:pic>
        <p:nvPicPr>
          <p:cNvPr id="3" name="Picture 2">
            <a:extLst>
              <a:ext uri="{FF2B5EF4-FFF2-40B4-BE49-F238E27FC236}">
                <a16:creationId xmlns:a16="http://schemas.microsoft.com/office/drawing/2014/main" id="{52199882-A702-4536-AFF7-45A09392B072}"/>
              </a:ext>
            </a:extLst>
          </p:cNvPr>
          <p:cNvPicPr>
            <a:picLocks noChangeAspect="1"/>
          </p:cNvPicPr>
          <p:nvPr/>
        </p:nvPicPr>
        <p:blipFill>
          <a:blip r:embed="rId3"/>
          <a:stretch>
            <a:fillRect/>
          </a:stretch>
        </p:blipFill>
        <p:spPr>
          <a:xfrm>
            <a:off x="4538178" y="0"/>
            <a:ext cx="4239851" cy="4695092"/>
          </a:xfrm>
          <a:prstGeom prst="rect">
            <a:avLst/>
          </a:prstGeom>
        </p:spPr>
      </p:pic>
    </p:spTree>
    <p:extLst>
      <p:ext uri="{BB962C8B-B14F-4D97-AF65-F5344CB8AC3E}">
        <p14:creationId xmlns:p14="http://schemas.microsoft.com/office/powerpoint/2010/main" val="1781533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35050" y="1873918"/>
            <a:ext cx="285730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Create Approach form</a:t>
            </a:r>
          </a:p>
        </p:txBody>
      </p:sp>
      <p:pic>
        <p:nvPicPr>
          <p:cNvPr id="2" name="Picture 1">
            <a:extLst>
              <a:ext uri="{FF2B5EF4-FFF2-40B4-BE49-F238E27FC236}">
                <a16:creationId xmlns:a16="http://schemas.microsoft.com/office/drawing/2014/main" id="{88072D53-DDEE-421F-A8D5-E2B33613EAC8}"/>
              </a:ext>
            </a:extLst>
          </p:cNvPr>
          <p:cNvPicPr>
            <a:picLocks noChangeAspect="1"/>
          </p:cNvPicPr>
          <p:nvPr/>
        </p:nvPicPr>
        <p:blipFill>
          <a:blip r:embed="rId3"/>
          <a:stretch>
            <a:fillRect/>
          </a:stretch>
        </p:blipFill>
        <p:spPr>
          <a:xfrm>
            <a:off x="3630890" y="579781"/>
            <a:ext cx="5234816" cy="3607303"/>
          </a:xfrm>
          <a:prstGeom prst="rect">
            <a:avLst/>
          </a:prstGeom>
        </p:spPr>
      </p:pic>
    </p:spTree>
    <p:extLst>
      <p:ext uri="{BB962C8B-B14F-4D97-AF65-F5344CB8AC3E}">
        <p14:creationId xmlns:p14="http://schemas.microsoft.com/office/powerpoint/2010/main" val="748788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47</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617624" y="1313446"/>
            <a:ext cx="4933640" cy="2862322"/>
          </a:xfrm>
          <a:prstGeom prst="rect">
            <a:avLst/>
          </a:prstGeom>
        </p:spPr>
        <p:txBody>
          <a:bodyPr wrap="square">
            <a:spAutoFit/>
          </a:bodyPr>
          <a:lstStyle/>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Using a web UI library</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Running the web server</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Making Ajax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kern="1200" dirty="0">
                <a:solidFill>
                  <a:prstClr val="black"/>
                </a:solidFill>
                <a:latin typeface="Source Code Pro" panose="020B0509030403020204" pitchFamily="49" charset="0"/>
                <a:ea typeface="Source Code Pro" panose="020B0509030403020204" pitchFamily="49" charset="0"/>
                <a:cs typeface="+mn-cs"/>
              </a:rPr>
              <a:t> query requests</a:t>
            </a:r>
          </a:p>
          <a:p>
            <a:pPr marL="457200" indent="-457200" defTabSz="685800">
              <a:buClrTx/>
              <a:buFont typeface="Arial" panose="020B0604020202020204" pitchFamily="34" charset="0"/>
              <a:buChar char="•"/>
            </a:pPr>
            <a:r>
              <a:rPr lang="en-US" sz="2000" kern="1200" dirty="0">
                <a:solidFill>
                  <a:prstClr val="black"/>
                </a:solidFill>
                <a:latin typeface="Source Code Pro" panose="020B0509030403020204" pitchFamily="49" charset="0"/>
                <a:ea typeface="Source Code Pro" panose="020B0509030403020204" pitchFamily="49" charset="0"/>
                <a:cs typeface="+mn-cs"/>
              </a:rPr>
              <a:t>Performing </a:t>
            </a:r>
            <a:r>
              <a:rPr lang="en-US" sz="2000" kern="1200" dirty="0" err="1">
                <a:solidFill>
                  <a:prstClr val="black"/>
                </a:solidFill>
                <a:latin typeface="Source Code Pro" panose="020B0509030403020204" pitchFamily="49" charset="0"/>
                <a:ea typeface="Source Code Pro" panose="020B0509030403020204" pitchFamily="49" charset="0"/>
                <a:cs typeface="+mn-cs"/>
              </a:rPr>
              <a:t>GraphQL</a:t>
            </a:r>
            <a:r>
              <a:rPr lang="en-US" sz="2000" kern="1200" dirty="0">
                <a:solidFill>
                  <a:prstClr val="black"/>
                </a:solidFill>
                <a:latin typeface="Source Code Pro" panose="020B0509030403020204" pitchFamily="49" charset="0"/>
                <a:ea typeface="Source Code Pro" panose="020B0509030403020204" pitchFamily="49" charset="0"/>
                <a:cs typeface="+mn-cs"/>
              </a:rPr>
              <a:t> mutation requests</a:t>
            </a:r>
          </a:p>
          <a:p>
            <a:pPr marL="457200" indent="-457200" defTabSz="685800">
              <a:buClrTx/>
              <a:buFont typeface="Arial" panose="020B0604020202020204" pitchFamily="34" charset="0"/>
              <a:buChar char="•"/>
            </a:pPr>
            <a:r>
              <a:rPr lang="en-US" sz="2000" b="1" kern="1200" dirty="0">
                <a:solidFill>
                  <a:prstClr val="black"/>
                </a:solidFill>
                <a:latin typeface="Source Code Pro" panose="020B0509030403020204" pitchFamily="49" charset="0"/>
                <a:ea typeface="Source Code Pro" panose="020B0509030403020204" pitchFamily="49" charset="0"/>
                <a:cs typeface="+mn-cs"/>
              </a:rPr>
              <a:t>Performing query requests scoped for a user</a:t>
            </a:r>
          </a:p>
        </p:txBody>
      </p:sp>
      <p:sp>
        <p:nvSpPr>
          <p:cNvPr id="20" name="Rectangle 19">
            <a:extLst>
              <a:ext uri="{FF2B5EF4-FFF2-40B4-BE49-F238E27FC236}">
                <a16:creationId xmlns:a16="http://schemas.microsoft.com/office/drawing/2014/main" id="{EB5DA4E8-E26B-4E49-9C6B-AAB5916AF78B}"/>
              </a:ext>
            </a:extLst>
          </p:cNvPr>
          <p:cNvSpPr/>
          <p:nvPr/>
        </p:nvSpPr>
        <p:spPr>
          <a:xfrm>
            <a:off x="202032" y="349510"/>
            <a:ext cx="9128430" cy="830997"/>
          </a:xfrm>
          <a:prstGeom prst="rect">
            <a:avLst/>
          </a:prstGeom>
        </p:spPr>
        <p:txBody>
          <a:bodyPr wrap="square">
            <a:spAutoFit/>
          </a:bodyPr>
          <a:lstStyle/>
          <a:p>
            <a:pPr algn="ctr" defTabSz="685800">
              <a:buClrTx/>
            </a:pPr>
            <a:r>
              <a:rPr lang="en-US" sz="4800" b="1" kern="1200" dirty="0">
                <a:solidFill>
                  <a:srgbClr val="ED7D31"/>
                </a:solidFill>
                <a:latin typeface="Amatic SC" panose="00000500000000000000" pitchFamily="2" charset="-79"/>
                <a:ea typeface="+mn-ea"/>
                <a:cs typeface="Amatic SC" panose="00000500000000000000" pitchFamily="2" charset="-79"/>
              </a:rPr>
              <a:t>Table of Contents</a:t>
            </a:r>
          </a:p>
        </p:txBody>
      </p:sp>
      <p:pic>
        <p:nvPicPr>
          <p:cNvPr id="3" name="Picture 2">
            <a:extLst>
              <a:ext uri="{FF2B5EF4-FFF2-40B4-BE49-F238E27FC236}">
                <a16:creationId xmlns:a16="http://schemas.microsoft.com/office/drawing/2014/main" id="{992A1D16-4DF4-48BC-B6F7-F59244C5F7C9}"/>
              </a:ext>
            </a:extLst>
          </p:cNvPr>
          <p:cNvPicPr>
            <a:picLocks noChangeAspect="1"/>
          </p:cNvPicPr>
          <p:nvPr/>
        </p:nvPicPr>
        <p:blipFill>
          <a:blip r:embed="rId3"/>
          <a:stretch>
            <a:fillRect/>
          </a:stretch>
        </p:blipFill>
        <p:spPr>
          <a:xfrm>
            <a:off x="6924061" y="2032205"/>
            <a:ext cx="1962150" cy="1905000"/>
          </a:xfrm>
          <a:prstGeom prst="rect">
            <a:avLst/>
          </a:prstGeom>
        </p:spPr>
      </p:pic>
    </p:spTree>
    <p:extLst>
      <p:ext uri="{BB962C8B-B14F-4D97-AF65-F5344CB8AC3E}">
        <p14:creationId xmlns:p14="http://schemas.microsoft.com/office/powerpoint/2010/main" val="2618607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68FCC644-58A2-4305-B348-B30CA264ACC1}"/>
              </a:ext>
            </a:extLst>
          </p:cNvPr>
          <p:cNvPicPr>
            <a:picLocks noChangeAspect="1"/>
          </p:cNvPicPr>
          <p:nvPr/>
        </p:nvPicPr>
        <p:blipFill>
          <a:blip r:embed="rId3"/>
          <a:stretch>
            <a:fillRect/>
          </a:stretch>
        </p:blipFill>
        <p:spPr>
          <a:xfrm>
            <a:off x="481713" y="139142"/>
            <a:ext cx="5124286" cy="4463462"/>
          </a:xfrm>
          <a:prstGeom prst="rect">
            <a:avLst/>
          </a:prstGeom>
        </p:spPr>
      </p:pic>
      <p:sp>
        <p:nvSpPr>
          <p:cNvPr id="5" name="Arrow: Pentagon 4">
            <a:extLst>
              <a:ext uri="{FF2B5EF4-FFF2-40B4-BE49-F238E27FC236}">
                <a16:creationId xmlns:a16="http://schemas.microsoft.com/office/drawing/2014/main" id="{A57708DE-E8EF-47A1-B55A-5F10C256E44D}"/>
              </a:ext>
            </a:extLst>
          </p:cNvPr>
          <p:cNvSpPr/>
          <p:nvPr/>
        </p:nvSpPr>
        <p:spPr>
          <a:xfrm>
            <a:off x="4360292" y="2021957"/>
            <a:ext cx="4452403"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performing query requests scoped for a user</a:t>
            </a:r>
          </a:p>
        </p:txBody>
      </p:sp>
    </p:spTree>
    <p:extLst>
      <p:ext uri="{BB962C8B-B14F-4D97-AF65-F5344CB8AC3E}">
        <p14:creationId xmlns:p14="http://schemas.microsoft.com/office/powerpoint/2010/main" val="3614673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966716" y="256942"/>
            <a:ext cx="7620001"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performing query requests scoped for a user</a:t>
            </a:r>
          </a:p>
        </p:txBody>
      </p:sp>
      <p:pic>
        <p:nvPicPr>
          <p:cNvPr id="6" name="Picture 5">
            <a:extLst>
              <a:ext uri="{FF2B5EF4-FFF2-40B4-BE49-F238E27FC236}">
                <a16:creationId xmlns:a16="http://schemas.microsoft.com/office/drawing/2014/main" id="{F0B3AB54-87E2-4106-91BC-44F2E28D44BA}"/>
              </a:ext>
            </a:extLst>
          </p:cNvPr>
          <p:cNvPicPr>
            <a:picLocks noChangeAspect="1"/>
          </p:cNvPicPr>
          <p:nvPr/>
        </p:nvPicPr>
        <p:blipFill rotWithShape="1">
          <a:blip r:embed="rId3"/>
          <a:srcRect t="4977"/>
          <a:stretch/>
        </p:blipFill>
        <p:spPr>
          <a:xfrm>
            <a:off x="1696817" y="1083245"/>
            <a:ext cx="5603392" cy="3483376"/>
          </a:xfrm>
          <a:prstGeom prst="rect">
            <a:avLst/>
          </a:prstGeom>
        </p:spPr>
      </p:pic>
    </p:spTree>
    <p:extLst>
      <p:ext uri="{BB962C8B-B14F-4D97-AF65-F5344CB8AC3E}">
        <p14:creationId xmlns:p14="http://schemas.microsoft.com/office/powerpoint/2010/main" val="1998030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Running the web server</a:t>
            </a:r>
          </a:p>
        </p:txBody>
      </p:sp>
      <p:sp>
        <p:nvSpPr>
          <p:cNvPr id="4" name="object 2">
            <a:extLst>
              <a:ext uri="{FF2B5EF4-FFF2-40B4-BE49-F238E27FC236}">
                <a16:creationId xmlns:a16="http://schemas.microsoft.com/office/drawing/2014/main" id="{59C6EB5B-81CF-43FA-BC18-BF25A7F8CDD9}"/>
              </a:ext>
            </a:extLst>
          </p:cNvPr>
          <p:cNvSpPr txBox="1"/>
          <p:nvPr/>
        </p:nvSpPr>
        <p:spPr>
          <a:xfrm>
            <a:off x="884048" y="2379443"/>
            <a:ext cx="3251873" cy="627736"/>
          </a:xfrm>
          <a:prstGeom prst="rect">
            <a:avLst/>
          </a:prstGeom>
        </p:spPr>
        <p:txBody>
          <a:bodyPr vert="horz" wrap="square" lIns="0" tIns="12065" rIns="0" bIns="0" rtlCol="0">
            <a:spAutoFit/>
          </a:bodyPr>
          <a:lstStyle/>
          <a:p>
            <a:pPr marR="0" lvl="0" defTabSz="914400" rtl="0" eaLnBrk="1" fontAlgn="auto" latinLnBrk="0" hangingPunct="1">
              <a:lnSpc>
                <a:spcPct val="100000"/>
              </a:lnSpc>
              <a:spcBef>
                <a:spcPts val="0"/>
              </a:spcBef>
              <a:spcAft>
                <a:spcPts val="0"/>
              </a:spcAft>
              <a:buClr>
                <a:srgbClr val="000000"/>
              </a:buClr>
              <a:buSzTx/>
              <a:tabLst/>
              <a:defRPr/>
            </a:pPr>
            <a:r>
              <a:rPr kumimoji="0" lang="en-US" sz="2000" b="1"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api and web top-level directories</a:t>
            </a:r>
            <a:endParaRPr kumimoji="0" lang="en-US" sz="2000" b="1"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4A8FD4D0-3F58-4FE3-8BB7-78422886217F}"/>
              </a:ext>
            </a:extLst>
          </p:cNvPr>
          <p:cNvPicPr>
            <a:picLocks noChangeAspect="1"/>
          </p:cNvPicPr>
          <p:nvPr/>
        </p:nvPicPr>
        <p:blipFill>
          <a:blip r:embed="rId3"/>
          <a:stretch>
            <a:fillRect/>
          </a:stretch>
        </p:blipFill>
        <p:spPr>
          <a:xfrm>
            <a:off x="4776717" y="889403"/>
            <a:ext cx="3810235" cy="3607816"/>
          </a:xfrm>
          <a:prstGeom prst="rect">
            <a:avLst/>
          </a:prstGeom>
        </p:spPr>
      </p:pic>
      <p:sp>
        <p:nvSpPr>
          <p:cNvPr id="3" name="Rectangle 2">
            <a:extLst>
              <a:ext uri="{FF2B5EF4-FFF2-40B4-BE49-F238E27FC236}">
                <a16:creationId xmlns:a16="http://schemas.microsoft.com/office/drawing/2014/main" id="{35A81D72-A2EB-465E-B9B8-26AE2462AED5}"/>
              </a:ext>
            </a:extLst>
          </p:cNvPr>
          <p:cNvSpPr/>
          <p:nvPr/>
        </p:nvSpPr>
        <p:spPr>
          <a:xfrm>
            <a:off x="5927834" y="928697"/>
            <a:ext cx="1219200" cy="319959"/>
          </a:xfrm>
          <a:prstGeom prst="rect">
            <a:avLst/>
          </a:prstGeom>
          <a:solidFill>
            <a:srgbClr val="EEE8F0"/>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20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04155" y="2206674"/>
            <a:ext cx="7933089"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form</a:t>
            </a:r>
          </a:p>
        </p:txBody>
      </p:sp>
      <p:pic>
        <p:nvPicPr>
          <p:cNvPr id="3" name="Picture 2">
            <a:extLst>
              <a:ext uri="{FF2B5EF4-FFF2-40B4-BE49-F238E27FC236}">
                <a16:creationId xmlns:a16="http://schemas.microsoft.com/office/drawing/2014/main" id="{58D9EB0D-4FB3-4541-8E8A-877E288D0C65}"/>
              </a:ext>
            </a:extLst>
          </p:cNvPr>
          <p:cNvPicPr>
            <a:picLocks noChangeAspect="1"/>
          </p:cNvPicPr>
          <p:nvPr/>
        </p:nvPicPr>
        <p:blipFill>
          <a:blip r:embed="rId3"/>
          <a:stretch>
            <a:fillRect/>
          </a:stretch>
        </p:blipFill>
        <p:spPr>
          <a:xfrm>
            <a:off x="3783758" y="416089"/>
            <a:ext cx="5088986" cy="4279003"/>
          </a:xfrm>
          <a:prstGeom prst="rect">
            <a:avLst/>
          </a:prstGeom>
        </p:spPr>
      </p:pic>
    </p:spTree>
    <p:extLst>
      <p:ext uri="{BB962C8B-B14F-4D97-AF65-F5344CB8AC3E}">
        <p14:creationId xmlns:p14="http://schemas.microsoft.com/office/powerpoint/2010/main" val="3832496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9A5CF0-7418-459B-AEAA-2ABBA4C13B73}"/>
              </a:ext>
            </a:extLst>
          </p:cNvPr>
          <p:cNvPicPr>
            <a:picLocks noChangeAspect="1"/>
          </p:cNvPicPr>
          <p:nvPr/>
        </p:nvPicPr>
        <p:blipFill>
          <a:blip r:embed="rId3"/>
          <a:stretch>
            <a:fillRect/>
          </a:stretch>
        </p:blipFill>
        <p:spPr>
          <a:xfrm>
            <a:off x="437322" y="139142"/>
            <a:ext cx="5287617" cy="4545867"/>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572000" y="2682517"/>
            <a:ext cx="386963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Search form</a:t>
            </a:r>
          </a:p>
        </p:txBody>
      </p:sp>
    </p:spTree>
    <p:extLst>
      <p:ext uri="{BB962C8B-B14F-4D97-AF65-F5344CB8AC3E}">
        <p14:creationId xmlns:p14="http://schemas.microsoft.com/office/powerpoint/2010/main" val="2374690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1A35B1-FB97-4060-A245-2D7F078CCC5F}"/>
              </a:ext>
            </a:extLst>
          </p:cNvPr>
          <p:cNvPicPr>
            <a:picLocks noChangeAspect="1"/>
          </p:cNvPicPr>
          <p:nvPr/>
        </p:nvPicPr>
        <p:blipFill>
          <a:blip r:embed="rId3"/>
          <a:stretch>
            <a:fillRect/>
          </a:stretch>
        </p:blipFill>
        <p:spPr>
          <a:xfrm>
            <a:off x="702365" y="377075"/>
            <a:ext cx="7481570" cy="416781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274365" y="3318622"/>
            <a:ext cx="386963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how I invoked the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searchResults</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query.</a:t>
            </a:r>
          </a:p>
        </p:txBody>
      </p:sp>
    </p:spTree>
    <p:extLst>
      <p:ext uri="{BB962C8B-B14F-4D97-AF65-F5344CB8AC3E}">
        <p14:creationId xmlns:p14="http://schemas.microsoft.com/office/powerpoint/2010/main" val="201737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41725D9F-EB53-4DC5-A23D-0B0AB4BFDDED}"/>
              </a:ext>
            </a:extLst>
          </p:cNvPr>
          <p:cNvPicPr>
            <a:picLocks noChangeAspect="1"/>
          </p:cNvPicPr>
          <p:nvPr/>
        </p:nvPicPr>
        <p:blipFill rotWithShape="1">
          <a:blip r:embed="rId3"/>
          <a:srcRect t="8154"/>
          <a:stretch/>
        </p:blipFill>
        <p:spPr>
          <a:xfrm>
            <a:off x="933450" y="262167"/>
            <a:ext cx="7277100" cy="1863379"/>
          </a:xfrm>
          <a:prstGeom prst="rect">
            <a:avLst/>
          </a:prstGeom>
        </p:spPr>
      </p:pic>
      <p:pic>
        <p:nvPicPr>
          <p:cNvPr id="3" name="Picture 2">
            <a:extLst>
              <a:ext uri="{FF2B5EF4-FFF2-40B4-BE49-F238E27FC236}">
                <a16:creationId xmlns:a16="http://schemas.microsoft.com/office/drawing/2014/main" id="{9F19C2D1-18B1-46E5-8520-5F3C04E269EC}"/>
              </a:ext>
            </a:extLst>
          </p:cNvPr>
          <p:cNvPicPr>
            <a:picLocks noChangeAspect="1"/>
          </p:cNvPicPr>
          <p:nvPr/>
        </p:nvPicPr>
        <p:blipFill rotWithShape="1">
          <a:blip r:embed="rId4"/>
          <a:srcRect t="11479"/>
          <a:stretch/>
        </p:blipFill>
        <p:spPr>
          <a:xfrm>
            <a:off x="933451" y="2522711"/>
            <a:ext cx="7277100" cy="1985525"/>
          </a:xfrm>
          <a:prstGeom prst="rect">
            <a:avLst/>
          </a:prstGeom>
        </p:spPr>
      </p:pic>
      <p:sp>
        <p:nvSpPr>
          <p:cNvPr id="7" name="Arrow: Pentagon 6">
            <a:extLst>
              <a:ext uri="{FF2B5EF4-FFF2-40B4-BE49-F238E27FC236}">
                <a16:creationId xmlns:a16="http://schemas.microsoft.com/office/drawing/2014/main" id="{2D3C522A-2D10-4BB7-B497-BB4F6430D036}"/>
              </a:ext>
            </a:extLst>
          </p:cNvPr>
          <p:cNvSpPr/>
          <p:nvPr/>
        </p:nvSpPr>
        <p:spPr>
          <a:xfrm>
            <a:off x="6202018" y="3810404"/>
            <a:ext cx="4240004"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Search form </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Tree>
    <p:extLst>
      <p:ext uri="{BB962C8B-B14F-4D97-AF65-F5344CB8AC3E}">
        <p14:creationId xmlns:p14="http://schemas.microsoft.com/office/powerpoint/2010/main" val="3774164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68103" y="1143809"/>
            <a:ext cx="7807794" cy="3336170"/>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Components can define operations and fragments.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An operation can be a query, a mutation, or a subscription. </a:t>
            </a:r>
            <a:endParaRPr lang="en-US" sz="2400" dirty="0">
              <a:solidFill>
                <a:schemeClr val="tx1"/>
              </a:solidFill>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A component query operation is generally used to display that component.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A mutation operation is usually used within a DOM event handler (like </a:t>
            </a:r>
            <a:r>
              <a:rPr kumimoji="0" lang="en-US" sz="2400" b="0" i="0" u="none" strike="noStrike" kern="0" cap="none" spc="0" normalizeH="0" baseline="0" noProof="0" dirty="0" err="1">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onSubmit</a:t>
            </a:r>
            <a:r>
              <a:rPr kumimoji="0" lang="en-US" sz="24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 or </a:t>
            </a:r>
            <a:r>
              <a:rPr kumimoji="0" lang="en-US" sz="2400" b="0" i="0" u="none" strike="noStrike" kern="0" cap="none" spc="0" normalizeH="0" baseline="0" noProof="0" dirty="0" err="1">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onClick</a:t>
            </a:r>
            <a:r>
              <a:rPr kumimoji="0" lang="en-US" sz="24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1683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Running the web server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78078"/>
            <a:ext cx="7596822" cy="124328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With the database and API servers running, use the following command to run the web server.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npm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run web-server</a:t>
            </a:r>
          </a:p>
        </p:txBody>
      </p:sp>
      <p:pic>
        <p:nvPicPr>
          <p:cNvPr id="2" name="Picture 1">
            <a:extLst>
              <a:ext uri="{FF2B5EF4-FFF2-40B4-BE49-F238E27FC236}">
                <a16:creationId xmlns:a16="http://schemas.microsoft.com/office/drawing/2014/main" id="{7731DEC8-B4C9-42D0-99DF-4AC7D92F8FD1}"/>
              </a:ext>
            </a:extLst>
          </p:cNvPr>
          <p:cNvPicPr>
            <a:picLocks noChangeAspect="1"/>
          </p:cNvPicPr>
          <p:nvPr/>
        </p:nvPicPr>
        <p:blipFill>
          <a:blip r:embed="rId3"/>
          <a:stretch>
            <a:fillRect/>
          </a:stretch>
        </p:blipFill>
        <p:spPr>
          <a:xfrm>
            <a:off x="6155285" y="2847242"/>
            <a:ext cx="2466975" cy="1847850"/>
          </a:xfrm>
          <a:prstGeom prst="rect">
            <a:avLst/>
          </a:prstGeom>
        </p:spPr>
      </p:pic>
    </p:spTree>
    <p:extLst>
      <p:ext uri="{BB962C8B-B14F-4D97-AF65-F5344CB8AC3E}">
        <p14:creationId xmlns:p14="http://schemas.microsoft.com/office/powerpoint/2010/main" val="1067053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Running the web server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72721EEF-F33E-48A3-88C2-5A5D72CA344D}"/>
              </a:ext>
            </a:extLst>
          </p:cNvPr>
          <p:cNvPicPr>
            <a:picLocks noChangeAspect="1"/>
          </p:cNvPicPr>
          <p:nvPr/>
        </p:nvPicPr>
        <p:blipFill rotWithShape="1">
          <a:blip r:embed="rId3"/>
          <a:srcRect t="7579"/>
          <a:stretch/>
        </p:blipFill>
        <p:spPr>
          <a:xfrm>
            <a:off x="1066521" y="928697"/>
            <a:ext cx="7010957" cy="3727558"/>
          </a:xfrm>
          <a:prstGeom prst="rect">
            <a:avLst/>
          </a:prstGeom>
        </p:spPr>
      </p:pic>
      <p:sp>
        <p:nvSpPr>
          <p:cNvPr id="3" name="Rectangle 2">
            <a:extLst>
              <a:ext uri="{FF2B5EF4-FFF2-40B4-BE49-F238E27FC236}">
                <a16:creationId xmlns:a16="http://schemas.microsoft.com/office/drawing/2014/main" id="{88DC8752-D349-44CB-AE10-E57ED16931BA}"/>
              </a:ext>
            </a:extLst>
          </p:cNvPr>
          <p:cNvSpPr/>
          <p:nvPr/>
        </p:nvSpPr>
        <p:spPr>
          <a:xfrm>
            <a:off x="1481959" y="1261241"/>
            <a:ext cx="420413" cy="178676"/>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63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Running the web server</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542446" y="2388071"/>
            <a:ext cx="5910905"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Take a look around the web directory and get familiar with its structure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27E046E6-EA0C-4741-9C65-E9ADFD0CF08C}"/>
              </a:ext>
            </a:extLst>
          </p:cNvPr>
          <p:cNvPicPr>
            <a:picLocks noChangeAspect="1"/>
          </p:cNvPicPr>
          <p:nvPr/>
        </p:nvPicPr>
        <p:blipFill>
          <a:blip r:embed="rId3"/>
          <a:stretch>
            <a:fillRect/>
          </a:stretch>
        </p:blipFill>
        <p:spPr>
          <a:xfrm>
            <a:off x="6830247" y="81051"/>
            <a:ext cx="2021700" cy="4614041"/>
          </a:xfrm>
          <a:prstGeom prst="rect">
            <a:avLst/>
          </a:prstGeom>
        </p:spPr>
      </p:pic>
    </p:spTree>
    <p:extLst>
      <p:ext uri="{BB962C8B-B14F-4D97-AF65-F5344CB8AC3E}">
        <p14:creationId xmlns:p14="http://schemas.microsoft.com/office/powerpoint/2010/main" val="2682202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320485" y="1998630"/>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Running the web server</a:t>
            </a:r>
          </a:p>
        </p:txBody>
      </p:sp>
      <p:pic>
        <p:nvPicPr>
          <p:cNvPr id="2" name="Picture 1">
            <a:extLst>
              <a:ext uri="{FF2B5EF4-FFF2-40B4-BE49-F238E27FC236}">
                <a16:creationId xmlns:a16="http://schemas.microsoft.com/office/drawing/2014/main" id="{B920860A-025B-4112-8344-BBBCCB9BE40C}"/>
              </a:ext>
            </a:extLst>
          </p:cNvPr>
          <p:cNvPicPr>
            <a:picLocks noChangeAspect="1"/>
          </p:cNvPicPr>
          <p:nvPr/>
        </p:nvPicPr>
        <p:blipFill>
          <a:blip r:embed="rId3"/>
          <a:stretch>
            <a:fillRect/>
          </a:stretch>
        </p:blipFill>
        <p:spPr>
          <a:xfrm>
            <a:off x="4946301" y="0"/>
            <a:ext cx="4197699" cy="4695092"/>
          </a:xfrm>
          <a:prstGeom prst="rect">
            <a:avLst/>
          </a:prstGeom>
        </p:spPr>
      </p:pic>
    </p:spTree>
    <p:extLst>
      <p:ext uri="{BB962C8B-B14F-4D97-AF65-F5344CB8AC3E}">
        <p14:creationId xmlns:p14="http://schemas.microsoft.com/office/powerpoint/2010/main" val="1793018833"/>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4">
      <a:majorFont>
        <a:latin typeface="Gill Sans M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24826</TotalTime>
  <Words>8274</Words>
  <Application>Microsoft Office PowerPoint</Application>
  <PresentationFormat>On-screen Show (16:9)</PresentationFormat>
  <Paragraphs>562</Paragraphs>
  <Slides>55</Slides>
  <Notes>55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55</vt:i4>
      </vt:variant>
    </vt:vector>
  </HeadingPairs>
  <TitlesOfParts>
    <vt:vector size="70" baseType="lpstr">
      <vt:lpstr>Amatic SC</vt:lpstr>
      <vt:lpstr>Arial</vt:lpstr>
      <vt:lpstr>Calibri</vt:lpstr>
      <vt:lpstr>Calibri Light</vt:lpstr>
      <vt:lpstr>Century Gothic</vt:lpstr>
      <vt:lpstr>Gill Sans MT</vt:lpstr>
      <vt:lpstr>Gill Sans MT Condensed</vt:lpstr>
      <vt:lpstr>inherit</vt:lpstr>
      <vt:lpstr>Lato</vt:lpstr>
      <vt:lpstr>Merriweather</vt:lpstr>
      <vt:lpstr>Palatino Linotype</vt:lpstr>
      <vt:lpstr>Poppins Bold</vt:lpstr>
      <vt:lpstr>Source Code Pro</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509</cp:revision>
  <dcterms:modified xsi:type="dcterms:W3CDTF">2022-01-02T15:03:06Z</dcterms:modified>
</cp:coreProperties>
</file>